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theme/themeOverride4.xml" ContentType="application/vnd.openxmlformats-officedocument.themeOverrid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1.xml" ContentType="application/vnd.openxmlformats-officedocument.drawingml.chart+xml"/>
  <Override PartName="/ppt/theme/themeOverride5.xml" ContentType="application/vnd.openxmlformats-officedocument.themeOverride+xml"/>
  <Override PartName="/ppt/charts/chart12.xml" ContentType="application/vnd.openxmlformats-officedocument.drawingml.chart+xml"/>
  <Override PartName="/ppt/theme/themeOverride6.xml" ContentType="application/vnd.openxmlformats-officedocument.themeOverrid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4.xml" ContentType="application/vnd.openxmlformats-officedocument.drawingml.chart+xml"/>
  <Override PartName="/ppt/theme/themeOverride7.xml" ContentType="application/vnd.openxmlformats-officedocument.themeOverride+xml"/>
  <Override PartName="/ppt/charts/chart15.xml" ContentType="application/vnd.openxmlformats-officedocument.drawingml.chart+xml"/>
  <Override PartName="/ppt/theme/themeOverride8.xml" ContentType="application/vnd.openxmlformats-officedocument.themeOverride+xml"/>
  <Override PartName="/ppt/charts/chart1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7.xml" ContentType="application/vnd.openxmlformats-officedocument.drawingml.chart+xml"/>
  <Override PartName="/ppt/theme/themeOverride9.xml" ContentType="application/vnd.openxmlformats-officedocument.themeOverride+xml"/>
  <Override PartName="/ppt/charts/chart18.xml" ContentType="application/vnd.openxmlformats-officedocument.drawingml.chart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20.xml" ContentType="application/vnd.openxmlformats-officedocument.drawingml.chart+xml"/>
  <Override PartName="/ppt/theme/themeOverride11.xml" ContentType="application/vnd.openxmlformats-officedocument.themeOverride+xml"/>
  <Override PartName="/ppt/charts/chart21.xml" ContentType="application/vnd.openxmlformats-officedocument.drawingml.chart+xml"/>
  <Override PartName="/ppt/theme/themeOverride12.xml" ContentType="application/vnd.openxmlformats-officedocument.themeOverride+xml"/>
  <Override PartName="/ppt/charts/chart2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23.xml" ContentType="application/vnd.openxmlformats-officedocument.drawingml.chart+xml"/>
  <Override PartName="/ppt/theme/themeOverride13.xml" ContentType="application/vnd.openxmlformats-officedocument.themeOverride+xml"/>
  <Override PartName="/ppt/charts/chart24.xml" ContentType="application/vnd.openxmlformats-officedocument.drawingml.chart+xml"/>
  <Override PartName="/ppt/theme/themeOverride14.xml" ContentType="application/vnd.openxmlformats-officedocument.themeOverride+xml"/>
  <Override PartName="/ppt/charts/chart2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26.xml" ContentType="application/vnd.openxmlformats-officedocument.drawingml.chart+xml"/>
  <Override PartName="/ppt/theme/themeOverride15.xml" ContentType="application/vnd.openxmlformats-officedocument.themeOverride+xml"/>
  <Override PartName="/ppt/charts/chart27.xml" ContentType="application/vnd.openxmlformats-officedocument.drawingml.chart+xml"/>
  <Override PartName="/ppt/theme/themeOverride16.xml" ContentType="application/vnd.openxmlformats-officedocument.themeOverride+xml"/>
  <Override PartName="/ppt/charts/chart2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6.xml" ContentType="application/vnd.openxmlformats-officedocument.presentationml.notesSlide+xml"/>
  <Override PartName="/ppt/charts/chart29.xml" ContentType="application/vnd.openxmlformats-officedocument.drawingml.chart+xml"/>
  <Override PartName="/ppt/theme/themeOverride17.xml" ContentType="application/vnd.openxmlformats-officedocument.themeOverride+xml"/>
  <Override PartName="/ppt/charts/chart30.xml" ContentType="application/vnd.openxmlformats-officedocument.drawingml.chart+xml"/>
  <Override PartName="/ppt/theme/themeOverride18.xml" ContentType="application/vnd.openxmlformats-officedocument.themeOverride+xml"/>
  <Override PartName="/ppt/charts/chart31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32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9.xml" ContentType="application/vnd.openxmlformats-officedocument.themeOverride+xml"/>
  <Override PartName="/ppt/charts/chart33.xml" ContentType="application/vnd.openxmlformats-officedocument.drawingml.chart+xml"/>
  <Override PartName="/ppt/theme/themeOverride20.xml" ContentType="application/vnd.openxmlformats-officedocument.themeOverride+xml"/>
  <Override PartName="/ppt/charts/chart34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35.xml" ContentType="application/vnd.openxmlformats-officedocument.drawingml.chart+xml"/>
  <Override PartName="/ppt/theme/themeOverride21.xml" ContentType="application/vnd.openxmlformats-officedocument.themeOverride+xml"/>
  <Override PartName="/ppt/charts/chart36.xml" ContentType="application/vnd.openxmlformats-officedocument.drawingml.chart+xml"/>
  <Override PartName="/ppt/theme/themeOverride22.xml" ContentType="application/vnd.openxmlformats-officedocument.themeOverride+xml"/>
  <Override PartName="/ppt/charts/chart3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ags/tag1.xml" ContentType="application/vnd.openxmlformats-officedocument.presentationml.tags+xml"/>
  <Override PartName="/ppt/charts/chart3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23.xml" ContentType="application/vnd.openxmlformats-officedocument.themeOverride+xml"/>
  <Override PartName="/ppt/drawings/drawing1.xml" ContentType="application/vnd.openxmlformats-officedocument.drawingml.chartshapes+xml"/>
  <Override PartName="/ppt/charts/chart39.xml" ContentType="application/vnd.openxmlformats-officedocument.drawingml.chart+xml"/>
  <Override PartName="/ppt/theme/themeOverride24.xml" ContentType="application/vnd.openxmlformats-officedocument.themeOverride+xml"/>
  <Override PartName="/ppt/charts/chart4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4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25.xml" ContentType="application/vnd.openxmlformats-officedocument.themeOverride+xml"/>
  <Override PartName="/ppt/drawings/drawing2.xml" ContentType="application/vnd.openxmlformats-officedocument.drawingml.chartshapes+xml"/>
  <Override PartName="/ppt/charts/chart42.xml" ContentType="application/vnd.openxmlformats-officedocument.drawingml.chart+xml"/>
  <Override PartName="/ppt/theme/themeOverride26.xml" ContentType="application/vnd.openxmlformats-officedocument.themeOverride+xml"/>
  <Override PartName="/ppt/charts/chart43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7.xml" ContentType="application/vnd.openxmlformats-officedocument.themeOverride+xml"/>
  <Override PartName="/ppt/drawings/drawing3.xml" ContentType="application/vnd.openxmlformats-officedocument.drawingml.chartshapes+xml"/>
  <Override PartName="/ppt/charts/chart44.xml" ContentType="application/vnd.openxmlformats-officedocument.drawingml.chart+xml"/>
  <Override PartName="/ppt/theme/themeOverride28.xml" ContentType="application/vnd.openxmlformats-officedocument.themeOverride+xml"/>
  <Override PartName="/ppt/charts/chart45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charts/chart46.xml" ContentType="application/vnd.openxmlformats-officedocument.drawingml.chart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charts/chart47.xml" ContentType="application/vnd.openxmlformats-officedocument.drawingml.chart+xml"/>
  <Override PartName="/ppt/theme/themeOverride29.xml" ContentType="application/vnd.openxmlformats-officedocument.themeOverride+xml"/>
  <Override PartName="/ppt/charts/chart48.xml" ContentType="application/vnd.openxmlformats-officedocument.drawingml.chart+xml"/>
  <Override PartName="/ppt/theme/themeOverride30.xml" ContentType="application/vnd.openxmlformats-officedocument.themeOverride+xml"/>
  <Override PartName="/ppt/charts/chart49.xml" ContentType="application/vnd.openxmlformats-officedocument.drawingml.chart+xml"/>
  <Override PartName="/ppt/theme/themeOverride31.xml" ContentType="application/vnd.openxmlformats-officedocument.themeOverride+xml"/>
  <Override PartName="/ppt/charts/chart50.xml" ContentType="application/vnd.openxmlformats-officedocument.drawingml.chart+xml"/>
  <Override PartName="/ppt/theme/themeOverride32.xml" ContentType="application/vnd.openxmlformats-officedocument.themeOverride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33.xml" ContentType="application/vnd.openxmlformats-officedocument.themeOverride+xml"/>
  <Override PartName="/ppt/drawings/drawing4.xml" ContentType="application/vnd.openxmlformats-officedocument.drawingml.chartshapes+xml"/>
  <Override PartName="/ppt/charts/chart54.xml" ContentType="application/vnd.openxmlformats-officedocument.drawingml.chart+xml"/>
  <Override PartName="/ppt/theme/themeOverride34.xml" ContentType="application/vnd.openxmlformats-officedocument.themeOverride+xml"/>
  <Override PartName="/ppt/charts/chart55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35.xml" ContentType="application/vnd.openxmlformats-officedocument.themeOverride+xml"/>
  <Override PartName="/ppt/drawings/drawing5.xml" ContentType="application/vnd.openxmlformats-officedocument.drawingml.chartshapes+xml"/>
  <Override PartName="/ppt/charts/chart56.xml" ContentType="application/vnd.openxmlformats-officedocument.drawingml.chart+xml"/>
  <Override PartName="/ppt/theme/themeOverride36.xml" ContentType="application/vnd.openxmlformats-officedocument.themeOverride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37.xml" ContentType="application/vnd.openxmlformats-officedocument.themeOverride+xml"/>
  <Override PartName="/ppt/drawings/drawing6.xml" ContentType="application/vnd.openxmlformats-officedocument.drawingml.chartshapes+xml"/>
  <Override PartName="/ppt/charts/chart59.xml" ContentType="application/vnd.openxmlformats-officedocument.drawingml.chart+xml"/>
  <Override PartName="/ppt/theme/themeOverride38.xml" ContentType="application/vnd.openxmlformats-officedocument.themeOverride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39.xml" ContentType="application/vnd.openxmlformats-officedocument.themeOverride+xml"/>
  <Override PartName="/ppt/drawings/drawing7.xml" ContentType="application/vnd.openxmlformats-officedocument.drawingml.chartshapes+xml"/>
  <Override PartName="/ppt/charts/chart62.xml" ContentType="application/vnd.openxmlformats-officedocument.drawingml.chart+xml"/>
  <Override PartName="/ppt/theme/themeOverride40.xml" ContentType="application/vnd.openxmlformats-officedocument.themeOverride+xml"/>
  <Override PartName="/ppt/charts/chart63.xml" ContentType="application/vnd.openxmlformats-officedocument.drawingml.chart+xml"/>
  <Override PartName="/ppt/theme/themeOverride41.xml" ContentType="application/vnd.openxmlformats-officedocument.themeOverride+xml"/>
  <Override PartName="/ppt/charts/chart64.xml" ContentType="application/vnd.openxmlformats-officedocument.drawingml.chart+xml"/>
  <Override PartName="/ppt/theme/themeOverride4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6" r:id="rId1"/>
  </p:sldMasterIdLst>
  <p:notesMasterIdLst>
    <p:notesMasterId r:id="rId58"/>
  </p:notesMasterIdLst>
  <p:handoutMasterIdLst>
    <p:handoutMasterId r:id="rId59"/>
  </p:handoutMasterIdLst>
  <p:sldIdLst>
    <p:sldId id="1991" r:id="rId2"/>
    <p:sldId id="284" r:id="rId3"/>
    <p:sldId id="1992" r:id="rId4"/>
    <p:sldId id="285" r:id="rId5"/>
    <p:sldId id="1995" r:id="rId6"/>
    <p:sldId id="286" r:id="rId7"/>
    <p:sldId id="287" r:id="rId8"/>
    <p:sldId id="288" r:id="rId9"/>
    <p:sldId id="1996" r:id="rId10"/>
    <p:sldId id="289" r:id="rId11"/>
    <p:sldId id="1999" r:id="rId12"/>
    <p:sldId id="290" r:id="rId13"/>
    <p:sldId id="2000" r:id="rId14"/>
    <p:sldId id="1997" r:id="rId15"/>
    <p:sldId id="2001" r:id="rId16"/>
    <p:sldId id="2002" r:id="rId17"/>
    <p:sldId id="2003" r:id="rId18"/>
    <p:sldId id="2004" r:id="rId19"/>
    <p:sldId id="2005" r:id="rId20"/>
    <p:sldId id="2006" r:id="rId21"/>
    <p:sldId id="2007" r:id="rId22"/>
    <p:sldId id="2008" r:id="rId23"/>
    <p:sldId id="2009" r:id="rId24"/>
    <p:sldId id="2010" r:id="rId25"/>
    <p:sldId id="2011" r:id="rId26"/>
    <p:sldId id="2012" r:id="rId27"/>
    <p:sldId id="2013" r:id="rId28"/>
    <p:sldId id="2014" r:id="rId29"/>
    <p:sldId id="2015" r:id="rId30"/>
    <p:sldId id="2016" r:id="rId31"/>
    <p:sldId id="2017" r:id="rId32"/>
    <p:sldId id="2018" r:id="rId33"/>
    <p:sldId id="1993" r:id="rId34"/>
    <p:sldId id="2020" r:id="rId35"/>
    <p:sldId id="2021" r:id="rId36"/>
    <p:sldId id="2023" r:id="rId37"/>
    <p:sldId id="2024" r:id="rId38"/>
    <p:sldId id="2025" r:id="rId39"/>
    <p:sldId id="1970" r:id="rId40"/>
    <p:sldId id="2026" r:id="rId41"/>
    <p:sldId id="1983" r:id="rId42"/>
    <p:sldId id="2040" r:id="rId43"/>
    <p:sldId id="2043" r:id="rId44"/>
    <p:sldId id="2041" r:id="rId45"/>
    <p:sldId id="2030" r:id="rId46"/>
    <p:sldId id="2031" r:id="rId47"/>
    <p:sldId id="2039" r:id="rId48"/>
    <p:sldId id="2032" r:id="rId49"/>
    <p:sldId id="2033" r:id="rId50"/>
    <p:sldId id="2035" r:id="rId51"/>
    <p:sldId id="2034" r:id="rId52"/>
    <p:sldId id="2036" r:id="rId53"/>
    <p:sldId id="2042" r:id="rId54"/>
    <p:sldId id="2037" r:id="rId55"/>
    <p:sldId id="2038" r:id="rId56"/>
    <p:sldId id="2019" r:id="rId57"/>
  </p:sldIdLst>
  <p:sldSz cx="12192000" cy="6858000"/>
  <p:notesSz cx="6858000" cy="9144000"/>
  <p:defaultTextStyle>
    <a:defPPr>
      <a:defRPr lang="es-CL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1616" userDrawn="1">
          <p15:clr>
            <a:srgbClr val="A4A3A4"/>
          </p15:clr>
        </p15:guide>
        <p15:guide id="3" orient="horz" pos="3385" userDrawn="1">
          <p15:clr>
            <a:srgbClr val="A4A3A4"/>
          </p15:clr>
        </p15:guide>
        <p15:guide id="4" orient="horz" pos="11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viera Mateluna" initials="JM" lastIdx="4" clrIdx="0">
    <p:extLst>
      <p:ext uri="{19B8F6BF-5375-455C-9EA6-DF929625EA0E}">
        <p15:presenceInfo xmlns:p15="http://schemas.microsoft.com/office/powerpoint/2012/main" userId="S-1-5-21-635626959-2161810021-468534920-1591" providerId="AD"/>
      </p:ext>
    </p:extLst>
  </p:cmAuthor>
  <p:cmAuthor id="2" name="Javiera Mateluna" initials="JM [2]" lastIdx="1" clrIdx="1">
    <p:extLst>
      <p:ext uri="{19B8F6BF-5375-455C-9EA6-DF929625EA0E}">
        <p15:presenceInfo xmlns:p15="http://schemas.microsoft.com/office/powerpoint/2012/main" userId="S::javiera.mateluna@activaresearch.cl::61babba8-780a-451e-9caa-0b025cc944e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CD"/>
    <a:srgbClr val="00CCB8"/>
    <a:srgbClr val="A35004"/>
    <a:srgbClr val="FFC000"/>
    <a:srgbClr val="F9861E"/>
    <a:srgbClr val="BF9500"/>
    <a:srgbClr val="007A6E"/>
    <a:srgbClr val="13698D"/>
    <a:srgbClr val="FA2434"/>
    <a:srgbClr val="FFD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2D8FEA-C5A6-419A-BD35-D08E295DDE5A}" v="12" dt="2022-06-15T13:17:06.0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26" autoAdjust="0"/>
    <p:restoredTop sz="93741" autoAdjust="0"/>
  </p:normalViewPr>
  <p:slideViewPr>
    <p:cSldViewPr snapToGrid="0">
      <p:cViewPr varScale="1">
        <p:scale>
          <a:sx n="83" d="100"/>
          <a:sy n="83" d="100"/>
        </p:scale>
        <p:origin x="816" y="77"/>
      </p:cViewPr>
      <p:guideLst>
        <p:guide pos="3840"/>
        <p:guide orient="horz" pos="1616"/>
        <p:guide orient="horz" pos="3385"/>
        <p:guide orient="horz" pos="1185"/>
      </p:guideLst>
    </p:cSldViewPr>
  </p:slideViewPr>
  <p:outlineViewPr>
    <p:cViewPr>
      <p:scale>
        <a:sx n="33" d="100"/>
        <a:sy n="33" d="100"/>
      </p:scale>
      <p:origin x="0" y="-62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3344"/>
    </p:cViewPr>
  </p:sorterViewPr>
  <p:notesViewPr>
    <p:cSldViewPr snapToGrid="0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65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León" userId="3a96b031-150f-41a4-bf4d-6616e7fe43d2" providerId="ADAL" clId="{8B2D8FEA-C5A6-419A-BD35-D08E295DDE5A}"/>
    <pc:docChg chg="undo custSel modSld">
      <pc:chgData name="Victoria León" userId="3a96b031-150f-41a4-bf4d-6616e7fe43d2" providerId="ADAL" clId="{8B2D8FEA-C5A6-419A-BD35-D08E295DDE5A}" dt="2022-06-15T13:21:30.818" v="160" actId="6549"/>
      <pc:docMkLst>
        <pc:docMk/>
      </pc:docMkLst>
      <pc:sldChg chg="delSp modSp mod">
        <pc:chgData name="Victoria León" userId="3a96b031-150f-41a4-bf4d-6616e7fe43d2" providerId="ADAL" clId="{8B2D8FEA-C5A6-419A-BD35-D08E295DDE5A}" dt="2022-06-15T13:02:25.676" v="56" actId="20577"/>
        <pc:sldMkLst>
          <pc:docMk/>
          <pc:sldMk cId="1652471958" sldId="1970"/>
        </pc:sldMkLst>
        <pc:spChg chg="mod">
          <ac:chgData name="Victoria León" userId="3a96b031-150f-41a4-bf4d-6616e7fe43d2" providerId="ADAL" clId="{8B2D8FEA-C5A6-419A-BD35-D08E295DDE5A}" dt="2022-06-15T13:02:25.676" v="56" actId="20577"/>
          <ac:spMkLst>
            <pc:docMk/>
            <pc:sldMk cId="1652471958" sldId="1970"/>
            <ac:spMk id="3" creationId="{DF903CF4-E7CE-A046-B80A-CCEAF7B8DB97}"/>
          </ac:spMkLst>
        </pc:spChg>
        <pc:spChg chg="del">
          <ac:chgData name="Victoria León" userId="3a96b031-150f-41a4-bf4d-6616e7fe43d2" providerId="ADAL" clId="{8B2D8FEA-C5A6-419A-BD35-D08E295DDE5A}" dt="2022-06-15T13:02:19.461" v="47" actId="478"/>
          <ac:spMkLst>
            <pc:docMk/>
            <pc:sldMk cId="1652471958" sldId="1970"/>
            <ac:spMk id="39" creationId="{59327461-0355-2337-7AE1-A7C1A6AA84BE}"/>
          </ac:spMkLst>
        </pc:spChg>
      </pc:sldChg>
      <pc:sldChg chg="modSp mod">
        <pc:chgData name="Victoria León" userId="3a96b031-150f-41a4-bf4d-6616e7fe43d2" providerId="ADAL" clId="{8B2D8FEA-C5A6-419A-BD35-D08E295DDE5A}" dt="2022-06-15T13:21:30.818" v="160" actId="6549"/>
        <pc:sldMkLst>
          <pc:docMk/>
          <pc:sldMk cId="160117985" sldId="1991"/>
        </pc:sldMkLst>
        <pc:spChg chg="mod">
          <ac:chgData name="Victoria León" userId="3a96b031-150f-41a4-bf4d-6616e7fe43d2" providerId="ADAL" clId="{8B2D8FEA-C5A6-419A-BD35-D08E295DDE5A}" dt="2022-06-15T13:21:30.818" v="160" actId="6549"/>
          <ac:spMkLst>
            <pc:docMk/>
            <pc:sldMk cId="160117985" sldId="1991"/>
            <ac:spMk id="5" creationId="{0AC90B4E-6A6B-4735-A609-10EAC7633D90}"/>
          </ac:spMkLst>
        </pc:spChg>
      </pc:sldChg>
      <pc:sldChg chg="modSp">
        <pc:chgData name="Victoria León" userId="3a96b031-150f-41a4-bf4d-6616e7fe43d2" providerId="ADAL" clId="{8B2D8FEA-C5A6-419A-BD35-D08E295DDE5A}" dt="2022-06-15T13:01:57.739" v="25" actId="113"/>
        <pc:sldMkLst>
          <pc:docMk/>
          <pc:sldMk cId="4014563387" sldId="1993"/>
        </pc:sldMkLst>
        <pc:graphicFrameChg chg="mod">
          <ac:chgData name="Victoria León" userId="3a96b031-150f-41a4-bf4d-6616e7fe43d2" providerId="ADAL" clId="{8B2D8FEA-C5A6-419A-BD35-D08E295DDE5A}" dt="2022-06-15T13:01:57.739" v="25" actId="113"/>
          <ac:graphicFrameMkLst>
            <pc:docMk/>
            <pc:sldMk cId="4014563387" sldId="1993"/>
            <ac:graphicFrameMk id="4" creationId="{3DEC1AB6-7BAB-2462-34B0-2945E3EAEAFF}"/>
          </ac:graphicFrameMkLst>
        </pc:graphicFrameChg>
      </pc:sldChg>
      <pc:sldChg chg="delSp modSp mod">
        <pc:chgData name="Victoria León" userId="3a96b031-150f-41a4-bf4d-6616e7fe43d2" providerId="ADAL" clId="{8B2D8FEA-C5A6-419A-BD35-D08E295DDE5A}" dt="2022-06-15T13:00:02.462" v="2" actId="1076"/>
        <pc:sldMkLst>
          <pc:docMk/>
          <pc:sldMk cId="4071608316" sldId="2004"/>
        </pc:sldMkLst>
        <pc:spChg chg="del mod">
          <ac:chgData name="Victoria León" userId="3a96b031-150f-41a4-bf4d-6616e7fe43d2" providerId="ADAL" clId="{8B2D8FEA-C5A6-419A-BD35-D08E295DDE5A}" dt="2022-06-15T12:59:59.167" v="1" actId="478"/>
          <ac:spMkLst>
            <pc:docMk/>
            <pc:sldMk cId="4071608316" sldId="2004"/>
            <ac:spMk id="14" creationId="{54B8E4D0-9F43-43EA-7602-A6AB2FCADFD4}"/>
          </ac:spMkLst>
        </pc:spChg>
        <pc:graphicFrameChg chg="mod">
          <ac:chgData name="Victoria León" userId="3a96b031-150f-41a4-bf4d-6616e7fe43d2" providerId="ADAL" clId="{8B2D8FEA-C5A6-419A-BD35-D08E295DDE5A}" dt="2022-06-15T13:00:02.462" v="2" actId="1076"/>
          <ac:graphicFrameMkLst>
            <pc:docMk/>
            <pc:sldMk cId="4071608316" sldId="2004"/>
            <ac:graphicFrameMk id="7" creationId="{BFF4E8EE-941C-8047-96E6-0EFA43A6C4C0}"/>
          </ac:graphicFrameMkLst>
        </pc:graphicFrameChg>
      </pc:sldChg>
      <pc:sldChg chg="delSp modSp mod">
        <pc:chgData name="Victoria León" userId="3a96b031-150f-41a4-bf4d-6616e7fe43d2" providerId="ADAL" clId="{8B2D8FEA-C5A6-419A-BD35-D08E295DDE5A}" dt="2022-06-15T13:00:09.140" v="4" actId="1076"/>
        <pc:sldMkLst>
          <pc:docMk/>
          <pc:sldMk cId="908980137" sldId="2006"/>
        </pc:sldMkLst>
        <pc:spChg chg="del">
          <ac:chgData name="Victoria León" userId="3a96b031-150f-41a4-bf4d-6616e7fe43d2" providerId="ADAL" clId="{8B2D8FEA-C5A6-419A-BD35-D08E295DDE5A}" dt="2022-06-15T13:00:07.003" v="3" actId="478"/>
          <ac:spMkLst>
            <pc:docMk/>
            <pc:sldMk cId="908980137" sldId="2006"/>
            <ac:spMk id="14" creationId="{4F7A355A-019D-F469-390F-EC0D4E7249A3}"/>
          </ac:spMkLst>
        </pc:spChg>
        <pc:graphicFrameChg chg="mod">
          <ac:chgData name="Victoria León" userId="3a96b031-150f-41a4-bf4d-6616e7fe43d2" providerId="ADAL" clId="{8B2D8FEA-C5A6-419A-BD35-D08E295DDE5A}" dt="2022-06-15T13:00:09.140" v="4" actId="1076"/>
          <ac:graphicFrameMkLst>
            <pc:docMk/>
            <pc:sldMk cId="908980137" sldId="2006"/>
            <ac:graphicFrameMk id="7" creationId="{BFF4E8EE-941C-8047-96E6-0EFA43A6C4C0}"/>
          </ac:graphicFrameMkLst>
        </pc:graphicFrameChg>
      </pc:sldChg>
      <pc:sldChg chg="delSp modSp mod">
        <pc:chgData name="Victoria León" userId="3a96b031-150f-41a4-bf4d-6616e7fe43d2" providerId="ADAL" clId="{8B2D8FEA-C5A6-419A-BD35-D08E295DDE5A}" dt="2022-06-15T13:00:15.978" v="6" actId="1076"/>
        <pc:sldMkLst>
          <pc:docMk/>
          <pc:sldMk cId="3454490418" sldId="2008"/>
        </pc:sldMkLst>
        <pc:spChg chg="del">
          <ac:chgData name="Victoria León" userId="3a96b031-150f-41a4-bf4d-6616e7fe43d2" providerId="ADAL" clId="{8B2D8FEA-C5A6-419A-BD35-D08E295DDE5A}" dt="2022-06-15T13:00:13.514" v="5" actId="478"/>
          <ac:spMkLst>
            <pc:docMk/>
            <pc:sldMk cId="3454490418" sldId="2008"/>
            <ac:spMk id="14" creationId="{3880C6DF-A312-31DA-A813-37FB71BEC80A}"/>
          </ac:spMkLst>
        </pc:spChg>
        <pc:graphicFrameChg chg="mod">
          <ac:chgData name="Victoria León" userId="3a96b031-150f-41a4-bf4d-6616e7fe43d2" providerId="ADAL" clId="{8B2D8FEA-C5A6-419A-BD35-D08E295DDE5A}" dt="2022-06-15T13:00:15.978" v="6" actId="1076"/>
          <ac:graphicFrameMkLst>
            <pc:docMk/>
            <pc:sldMk cId="3454490418" sldId="2008"/>
            <ac:graphicFrameMk id="7" creationId="{BFF4E8EE-941C-8047-96E6-0EFA43A6C4C0}"/>
          </ac:graphicFrameMkLst>
        </pc:graphicFrameChg>
      </pc:sldChg>
      <pc:sldChg chg="delSp modSp mod">
        <pc:chgData name="Victoria León" userId="3a96b031-150f-41a4-bf4d-6616e7fe43d2" providerId="ADAL" clId="{8B2D8FEA-C5A6-419A-BD35-D08E295DDE5A}" dt="2022-06-15T13:00:25.427" v="8" actId="1076"/>
        <pc:sldMkLst>
          <pc:docMk/>
          <pc:sldMk cId="3264265621" sldId="2010"/>
        </pc:sldMkLst>
        <pc:spChg chg="del">
          <ac:chgData name="Victoria León" userId="3a96b031-150f-41a4-bf4d-6616e7fe43d2" providerId="ADAL" clId="{8B2D8FEA-C5A6-419A-BD35-D08E295DDE5A}" dt="2022-06-15T13:00:23.447" v="7" actId="478"/>
          <ac:spMkLst>
            <pc:docMk/>
            <pc:sldMk cId="3264265621" sldId="2010"/>
            <ac:spMk id="14" creationId="{E92BBB34-F43F-D7BE-4FFA-B637F4B5A493}"/>
          </ac:spMkLst>
        </pc:spChg>
        <pc:graphicFrameChg chg="mod">
          <ac:chgData name="Victoria León" userId="3a96b031-150f-41a4-bf4d-6616e7fe43d2" providerId="ADAL" clId="{8B2D8FEA-C5A6-419A-BD35-D08E295DDE5A}" dt="2022-06-15T13:00:25.427" v="8" actId="1076"/>
          <ac:graphicFrameMkLst>
            <pc:docMk/>
            <pc:sldMk cId="3264265621" sldId="2010"/>
            <ac:graphicFrameMk id="7" creationId="{BFF4E8EE-941C-8047-96E6-0EFA43A6C4C0}"/>
          </ac:graphicFrameMkLst>
        </pc:graphicFrameChg>
      </pc:sldChg>
      <pc:sldChg chg="delSp modSp mod">
        <pc:chgData name="Victoria León" userId="3a96b031-150f-41a4-bf4d-6616e7fe43d2" providerId="ADAL" clId="{8B2D8FEA-C5A6-419A-BD35-D08E295DDE5A}" dt="2022-06-15T13:01:43.642" v="24" actId="1076"/>
        <pc:sldMkLst>
          <pc:docMk/>
          <pc:sldMk cId="3057802875" sldId="2014"/>
        </pc:sldMkLst>
        <pc:spChg chg="del">
          <ac:chgData name="Victoria León" userId="3a96b031-150f-41a4-bf4d-6616e7fe43d2" providerId="ADAL" clId="{8B2D8FEA-C5A6-419A-BD35-D08E295DDE5A}" dt="2022-06-15T13:00:37.123" v="9" actId="478"/>
          <ac:spMkLst>
            <pc:docMk/>
            <pc:sldMk cId="3057802875" sldId="2014"/>
            <ac:spMk id="2" creationId="{84671AA3-DD35-F9F9-1737-A96C7DD8FFD6}"/>
          </ac:spMkLst>
        </pc:spChg>
        <pc:spChg chg="mod">
          <ac:chgData name="Victoria León" userId="3a96b031-150f-41a4-bf4d-6616e7fe43d2" providerId="ADAL" clId="{8B2D8FEA-C5A6-419A-BD35-D08E295DDE5A}" dt="2022-06-15T13:01:39.291" v="23" actId="1076"/>
          <ac:spMkLst>
            <pc:docMk/>
            <pc:sldMk cId="3057802875" sldId="2014"/>
            <ac:spMk id="11" creationId="{3B548FB5-5C9A-42BA-8003-283C3CED9F31}"/>
          </ac:spMkLst>
        </pc:spChg>
        <pc:spChg chg="mod">
          <ac:chgData name="Victoria León" userId="3a96b031-150f-41a4-bf4d-6616e7fe43d2" providerId="ADAL" clId="{8B2D8FEA-C5A6-419A-BD35-D08E295DDE5A}" dt="2022-06-15T13:01:39.291" v="23" actId="1076"/>
          <ac:spMkLst>
            <pc:docMk/>
            <pc:sldMk cId="3057802875" sldId="2014"/>
            <ac:spMk id="12" creationId="{73BDB930-5FE4-497B-AB5F-EBE5484A4E86}"/>
          </ac:spMkLst>
        </pc:spChg>
        <pc:spChg chg="mod">
          <ac:chgData name="Victoria León" userId="3a96b031-150f-41a4-bf4d-6616e7fe43d2" providerId="ADAL" clId="{8B2D8FEA-C5A6-419A-BD35-D08E295DDE5A}" dt="2022-06-15T13:01:39.291" v="23" actId="1076"/>
          <ac:spMkLst>
            <pc:docMk/>
            <pc:sldMk cId="3057802875" sldId="2014"/>
            <ac:spMk id="13" creationId="{E8E91733-C072-4E5E-9023-CD8BD8DB2513}"/>
          </ac:spMkLst>
        </pc:spChg>
        <pc:spChg chg="mod">
          <ac:chgData name="Victoria León" userId="3a96b031-150f-41a4-bf4d-6616e7fe43d2" providerId="ADAL" clId="{8B2D8FEA-C5A6-419A-BD35-D08E295DDE5A}" dt="2022-06-15T13:01:24.518" v="20" actId="1076"/>
          <ac:spMkLst>
            <pc:docMk/>
            <pc:sldMk cId="3057802875" sldId="2014"/>
            <ac:spMk id="14" creationId="{52F26937-FA8E-41B5-8AA3-E8F7A091EA82}"/>
          </ac:spMkLst>
        </pc:spChg>
        <pc:spChg chg="mod">
          <ac:chgData name="Victoria León" userId="3a96b031-150f-41a4-bf4d-6616e7fe43d2" providerId="ADAL" clId="{8B2D8FEA-C5A6-419A-BD35-D08E295DDE5A}" dt="2022-06-15T13:01:24.518" v="20" actId="1076"/>
          <ac:spMkLst>
            <pc:docMk/>
            <pc:sldMk cId="3057802875" sldId="2014"/>
            <ac:spMk id="15" creationId="{DE70CD49-3933-4553-A25F-5267AAEC1DFE}"/>
          </ac:spMkLst>
        </pc:spChg>
        <pc:spChg chg="mod">
          <ac:chgData name="Victoria León" userId="3a96b031-150f-41a4-bf4d-6616e7fe43d2" providerId="ADAL" clId="{8B2D8FEA-C5A6-419A-BD35-D08E295DDE5A}" dt="2022-06-15T13:01:24.518" v="20" actId="1076"/>
          <ac:spMkLst>
            <pc:docMk/>
            <pc:sldMk cId="3057802875" sldId="2014"/>
            <ac:spMk id="16" creationId="{224B41BB-B4DA-4A5B-92CA-895B3E512D05}"/>
          </ac:spMkLst>
        </pc:spChg>
        <pc:graphicFrameChg chg="mod">
          <ac:chgData name="Victoria León" userId="3a96b031-150f-41a4-bf4d-6616e7fe43d2" providerId="ADAL" clId="{8B2D8FEA-C5A6-419A-BD35-D08E295DDE5A}" dt="2022-06-15T13:01:43.642" v="24" actId="1076"/>
          <ac:graphicFrameMkLst>
            <pc:docMk/>
            <pc:sldMk cId="3057802875" sldId="2014"/>
            <ac:graphicFrameMk id="20" creationId="{0C906D6C-23D7-DB80-6061-3D847BF2210D}"/>
          </ac:graphicFrameMkLst>
        </pc:graphicFrameChg>
      </pc:sldChg>
      <pc:sldChg chg="delSp modSp mod">
        <pc:chgData name="Victoria León" userId="3a96b031-150f-41a4-bf4d-6616e7fe43d2" providerId="ADAL" clId="{8B2D8FEA-C5A6-419A-BD35-D08E295DDE5A}" dt="2022-06-15T13:02:14.186" v="46" actId="20577"/>
        <pc:sldMkLst>
          <pc:docMk/>
          <pc:sldMk cId="1575275327" sldId="2024"/>
        </pc:sldMkLst>
        <pc:spChg chg="mod">
          <ac:chgData name="Victoria León" userId="3a96b031-150f-41a4-bf4d-6616e7fe43d2" providerId="ADAL" clId="{8B2D8FEA-C5A6-419A-BD35-D08E295DDE5A}" dt="2022-06-15T13:02:14.186" v="46" actId="20577"/>
          <ac:spMkLst>
            <pc:docMk/>
            <pc:sldMk cId="1575275327" sldId="2024"/>
            <ac:spMk id="3" creationId="{C6C84AB2-6602-3CAE-E17C-A9C23A2C9CE8}"/>
          </ac:spMkLst>
        </pc:spChg>
        <pc:spChg chg="del">
          <ac:chgData name="Victoria León" userId="3a96b031-150f-41a4-bf4d-6616e7fe43d2" providerId="ADAL" clId="{8B2D8FEA-C5A6-419A-BD35-D08E295DDE5A}" dt="2022-06-15T13:02:07.375" v="26" actId="478"/>
          <ac:spMkLst>
            <pc:docMk/>
            <pc:sldMk cId="1575275327" sldId="2024"/>
            <ac:spMk id="11" creationId="{26A1A48E-2D9D-8382-133C-E9273E3ED13A}"/>
          </ac:spMkLst>
        </pc:spChg>
      </pc:sldChg>
      <pc:sldChg chg="delSp modSp mod">
        <pc:chgData name="Victoria León" userId="3a96b031-150f-41a4-bf4d-6616e7fe43d2" providerId="ADAL" clId="{8B2D8FEA-C5A6-419A-BD35-D08E295DDE5A}" dt="2022-06-15T13:02:59.130" v="58" actId="207"/>
        <pc:sldMkLst>
          <pc:docMk/>
          <pc:sldMk cId="306437165" sldId="2026"/>
        </pc:sldMkLst>
        <pc:spChg chg="del">
          <ac:chgData name="Victoria León" userId="3a96b031-150f-41a4-bf4d-6616e7fe43d2" providerId="ADAL" clId="{8B2D8FEA-C5A6-419A-BD35-D08E295DDE5A}" dt="2022-06-15T13:02:32.774" v="57" actId="478"/>
          <ac:spMkLst>
            <pc:docMk/>
            <pc:sldMk cId="306437165" sldId="2026"/>
            <ac:spMk id="6" creationId="{BD2CC456-3A1E-D99F-2677-E5E75986A945}"/>
          </ac:spMkLst>
        </pc:spChg>
        <pc:graphicFrameChg chg="modGraphic">
          <ac:chgData name="Victoria León" userId="3a96b031-150f-41a4-bf4d-6616e7fe43d2" providerId="ADAL" clId="{8B2D8FEA-C5A6-419A-BD35-D08E295DDE5A}" dt="2022-06-15T13:02:59.130" v="58" actId="207"/>
          <ac:graphicFrameMkLst>
            <pc:docMk/>
            <pc:sldMk cId="306437165" sldId="2026"/>
            <ac:graphicFrameMk id="39" creationId="{5DCBA47D-9E85-C30B-1508-44EBD6D3DF5E}"/>
          </ac:graphicFrameMkLst>
        </pc:graphicFrameChg>
      </pc:sldChg>
      <pc:sldChg chg="delSp modSp mod">
        <pc:chgData name="Victoria León" userId="3a96b031-150f-41a4-bf4d-6616e7fe43d2" providerId="ADAL" clId="{8B2D8FEA-C5A6-419A-BD35-D08E295DDE5A}" dt="2022-06-15T13:07:13.219" v="81" actId="2084"/>
        <pc:sldMkLst>
          <pc:docMk/>
          <pc:sldMk cId="1333070291" sldId="2034"/>
        </pc:sldMkLst>
        <pc:spChg chg="mod">
          <ac:chgData name="Victoria León" userId="3a96b031-150f-41a4-bf4d-6616e7fe43d2" providerId="ADAL" clId="{8B2D8FEA-C5A6-419A-BD35-D08E295DDE5A}" dt="2022-06-15T13:06:58.668" v="80" actId="20577"/>
          <ac:spMkLst>
            <pc:docMk/>
            <pc:sldMk cId="1333070291" sldId="2034"/>
            <ac:spMk id="8" creationId="{D80DB7D0-AE2F-AAFA-AA6C-768C9F5BE42E}"/>
          </ac:spMkLst>
        </pc:spChg>
        <pc:spChg chg="del">
          <ac:chgData name="Victoria León" userId="3a96b031-150f-41a4-bf4d-6616e7fe43d2" providerId="ADAL" clId="{8B2D8FEA-C5A6-419A-BD35-D08E295DDE5A}" dt="2022-06-15T13:06:54.224" v="74" actId="478"/>
          <ac:spMkLst>
            <pc:docMk/>
            <pc:sldMk cId="1333070291" sldId="2034"/>
            <ac:spMk id="9" creationId="{B005AB8A-DAE1-E49E-237C-6A4C6CBEFA42}"/>
          </ac:spMkLst>
        </pc:spChg>
        <pc:graphicFrameChg chg="mod">
          <ac:chgData name="Victoria León" userId="3a96b031-150f-41a4-bf4d-6616e7fe43d2" providerId="ADAL" clId="{8B2D8FEA-C5A6-419A-BD35-D08E295DDE5A}" dt="2022-06-15T13:07:13.219" v="81" actId="2084"/>
          <ac:graphicFrameMkLst>
            <pc:docMk/>
            <pc:sldMk cId="1333070291" sldId="2034"/>
            <ac:graphicFrameMk id="6" creationId="{C620DF7E-DE28-A3AD-C164-A78628D2985F}"/>
          </ac:graphicFrameMkLst>
        </pc:graphicFrameChg>
      </pc:sldChg>
      <pc:sldChg chg="mod">
        <pc:chgData name="Victoria León" userId="3a96b031-150f-41a4-bf4d-6616e7fe43d2" providerId="ADAL" clId="{8B2D8FEA-C5A6-419A-BD35-D08E295DDE5A}" dt="2022-06-15T13:18:28.967" v="132" actId="27918"/>
        <pc:sldMkLst>
          <pc:docMk/>
          <pc:sldMk cId="934087511" sldId="2035"/>
        </pc:sldMkLst>
      </pc:sldChg>
      <pc:sldChg chg="mod">
        <pc:chgData name="Victoria León" userId="3a96b031-150f-41a4-bf4d-6616e7fe43d2" providerId="ADAL" clId="{8B2D8FEA-C5A6-419A-BD35-D08E295DDE5A}" dt="2022-06-15T13:21:10.148" v="158" actId="27918"/>
        <pc:sldMkLst>
          <pc:docMk/>
          <pc:sldMk cId="1234758147" sldId="2036"/>
        </pc:sldMkLst>
      </pc:sldChg>
      <pc:sldChg chg="modSp">
        <pc:chgData name="Victoria León" userId="3a96b031-150f-41a4-bf4d-6616e7fe43d2" providerId="ADAL" clId="{8B2D8FEA-C5A6-419A-BD35-D08E295DDE5A}" dt="2022-06-15T13:07:25.146" v="83" actId="255"/>
        <pc:sldMkLst>
          <pc:docMk/>
          <pc:sldMk cId="1885463212" sldId="2037"/>
        </pc:sldMkLst>
        <pc:graphicFrameChg chg="mod">
          <ac:chgData name="Victoria León" userId="3a96b031-150f-41a4-bf4d-6616e7fe43d2" providerId="ADAL" clId="{8B2D8FEA-C5A6-419A-BD35-D08E295DDE5A}" dt="2022-06-15T13:07:25.146" v="83" actId="255"/>
          <ac:graphicFrameMkLst>
            <pc:docMk/>
            <pc:sldMk cId="1885463212" sldId="2037"/>
            <ac:graphicFrameMk id="4" creationId="{3DEC1AB6-7BAB-2462-34B0-2945E3EAEAFF}"/>
          </ac:graphicFrameMkLst>
        </pc:graphicFrameChg>
      </pc:sldChg>
      <pc:sldChg chg="delSp modSp mod">
        <pc:chgData name="Victoria León" userId="3a96b031-150f-41a4-bf4d-6616e7fe43d2" providerId="ADAL" clId="{8B2D8FEA-C5A6-419A-BD35-D08E295DDE5A}" dt="2022-06-15T13:07:46.214" v="89"/>
        <pc:sldMkLst>
          <pc:docMk/>
          <pc:sldMk cId="2477755305" sldId="2038"/>
        </pc:sldMkLst>
        <pc:spChg chg="del">
          <ac:chgData name="Victoria León" userId="3a96b031-150f-41a4-bf4d-6616e7fe43d2" providerId="ADAL" clId="{8B2D8FEA-C5A6-419A-BD35-D08E295DDE5A}" dt="2022-06-15T13:07:29.769" v="84" actId="478"/>
          <ac:spMkLst>
            <pc:docMk/>
            <pc:sldMk cId="2477755305" sldId="2038"/>
            <ac:spMk id="20" creationId="{6CBFF23C-BE76-255E-BA8A-DC26E6336CE6}"/>
          </ac:spMkLst>
        </pc:spChg>
        <pc:graphicFrameChg chg="mod">
          <ac:chgData name="Victoria León" userId="3a96b031-150f-41a4-bf4d-6616e7fe43d2" providerId="ADAL" clId="{8B2D8FEA-C5A6-419A-BD35-D08E295DDE5A}" dt="2022-06-15T13:07:46.214" v="89"/>
          <ac:graphicFrameMkLst>
            <pc:docMk/>
            <pc:sldMk cId="2477755305" sldId="2038"/>
            <ac:graphicFrameMk id="16" creationId="{A928170F-AE67-D4ED-0FAC-73506FD8FE9C}"/>
          </ac:graphicFrameMkLst>
        </pc:graphicFrameChg>
      </pc:sldChg>
      <pc:sldChg chg="delSp mod">
        <pc:chgData name="Victoria León" userId="3a96b031-150f-41a4-bf4d-6616e7fe43d2" providerId="ADAL" clId="{8B2D8FEA-C5A6-419A-BD35-D08E295DDE5A}" dt="2022-06-15T13:06:31.181" v="73" actId="27918"/>
        <pc:sldMkLst>
          <pc:docMk/>
          <pc:sldMk cId="3707545440" sldId="2039"/>
        </pc:sldMkLst>
        <pc:spChg chg="del">
          <ac:chgData name="Victoria León" userId="3a96b031-150f-41a4-bf4d-6616e7fe43d2" providerId="ADAL" clId="{8B2D8FEA-C5A6-419A-BD35-D08E295DDE5A}" dt="2022-06-15T13:03:34.322" v="62" actId="478"/>
          <ac:spMkLst>
            <pc:docMk/>
            <pc:sldMk cId="3707545440" sldId="2039"/>
            <ac:spMk id="6" creationId="{E0588D2D-A9E5-6A71-68F3-1A6410DD8DBB}"/>
          </ac:spMkLst>
        </pc:spChg>
      </pc:sldChg>
      <pc:sldChg chg="delSp modSp mod">
        <pc:chgData name="Victoria León" userId="3a96b031-150f-41a4-bf4d-6616e7fe43d2" providerId="ADAL" clId="{8B2D8FEA-C5A6-419A-BD35-D08E295DDE5A}" dt="2022-06-15T13:03:13.691" v="60"/>
        <pc:sldMkLst>
          <pc:docMk/>
          <pc:sldMk cId="2704187518" sldId="2040"/>
        </pc:sldMkLst>
        <pc:spChg chg="del">
          <ac:chgData name="Victoria León" userId="3a96b031-150f-41a4-bf4d-6616e7fe43d2" providerId="ADAL" clId="{8B2D8FEA-C5A6-419A-BD35-D08E295DDE5A}" dt="2022-06-15T13:03:10.795" v="59" actId="478"/>
          <ac:spMkLst>
            <pc:docMk/>
            <pc:sldMk cId="2704187518" sldId="2040"/>
            <ac:spMk id="15" creationId="{770C97FB-7193-9DAE-BF61-9FA98317D7ED}"/>
          </ac:spMkLst>
        </pc:spChg>
        <pc:graphicFrameChg chg="mod">
          <ac:chgData name="Victoria León" userId="3a96b031-150f-41a4-bf4d-6616e7fe43d2" providerId="ADAL" clId="{8B2D8FEA-C5A6-419A-BD35-D08E295DDE5A}" dt="2022-06-15T13:03:13.691" v="60"/>
          <ac:graphicFrameMkLst>
            <pc:docMk/>
            <pc:sldMk cId="2704187518" sldId="2040"/>
            <ac:graphicFrameMk id="21" creationId="{35CBBD3C-BF5A-FED6-35B3-FF2C1F53C514}"/>
          </ac:graphicFrameMkLst>
        </pc:graphicFrameChg>
      </pc:sldChg>
      <pc:sldChg chg="delSp mod">
        <pc:chgData name="Victoria León" userId="3a96b031-150f-41a4-bf4d-6616e7fe43d2" providerId="ADAL" clId="{8B2D8FEA-C5A6-419A-BD35-D08E295DDE5A}" dt="2022-06-15T13:03:25.432" v="61" actId="478"/>
        <pc:sldMkLst>
          <pc:docMk/>
          <pc:sldMk cId="3290826675" sldId="2041"/>
        </pc:sldMkLst>
        <pc:graphicFrameChg chg="del">
          <ac:chgData name="Victoria León" userId="3a96b031-150f-41a4-bf4d-6616e7fe43d2" providerId="ADAL" clId="{8B2D8FEA-C5A6-419A-BD35-D08E295DDE5A}" dt="2022-06-15T13:03:25.432" v="61" actId="478"/>
          <ac:graphicFrameMkLst>
            <pc:docMk/>
            <pc:sldMk cId="3290826675" sldId="2041"/>
            <ac:graphicFrameMk id="20" creationId="{539E34D6-FF77-D884-1A97-213A1000865C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5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7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8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9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0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1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12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1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1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15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16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1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18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20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21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22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17.xml"/><Relationship Id="rId1" Type="http://schemas.microsoft.com/office/2011/relationships/chartStyle" Target="style17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8.xlsx"/><Relationship Id="rId1" Type="http://schemas.openxmlformats.org/officeDocument/2006/relationships/themeOverride" Target="../theme/themeOverride2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19.xml"/><Relationship Id="rId1" Type="http://schemas.microsoft.com/office/2011/relationships/chartStyle" Target="style19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1.xlsx"/><Relationship Id="rId1" Type="http://schemas.openxmlformats.org/officeDocument/2006/relationships/themeOverride" Target="../theme/themeOverride26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20.xml"/><Relationship Id="rId1" Type="http://schemas.microsoft.com/office/2011/relationships/chartStyle" Target="style20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3.xlsx"/><Relationship Id="rId1" Type="http://schemas.openxmlformats.org/officeDocument/2006/relationships/themeOverride" Target="../theme/themeOverride28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6.xlsx"/><Relationship Id="rId1" Type="http://schemas.openxmlformats.org/officeDocument/2006/relationships/themeOverride" Target="../theme/themeOverride29.xml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7.xlsx"/><Relationship Id="rId1" Type="http://schemas.openxmlformats.org/officeDocument/2006/relationships/themeOverride" Target="../theme/themeOverride30.xml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8.xlsx"/><Relationship Id="rId1" Type="http://schemas.openxmlformats.org/officeDocument/2006/relationships/themeOverride" Target="../theme/themeOverride3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9.xlsx"/><Relationship Id="rId1" Type="http://schemas.openxmlformats.org/officeDocument/2006/relationships/themeOverride" Target="../theme/themeOverride32.xml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3.xml"/><Relationship Id="rId2" Type="http://schemas.microsoft.com/office/2011/relationships/chartColorStyle" Target="colors22.xml"/><Relationship Id="rId1" Type="http://schemas.microsoft.com/office/2011/relationships/chartStyle" Target="style22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52.xlsx"/></Relationships>
</file>

<file path=ppt/charts/_rels/chart5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3.xlsx"/><Relationship Id="rId1" Type="http://schemas.openxmlformats.org/officeDocument/2006/relationships/themeOverride" Target="../theme/themeOverride3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5.xml"/><Relationship Id="rId2" Type="http://schemas.microsoft.com/office/2011/relationships/chartColorStyle" Target="colors23.xml"/><Relationship Id="rId1" Type="http://schemas.microsoft.com/office/2011/relationships/chartStyle" Target="style23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54.xlsx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5.xlsx"/><Relationship Id="rId1" Type="http://schemas.openxmlformats.org/officeDocument/2006/relationships/themeOverride" Target="../theme/themeOverride36.xml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7.xml"/><Relationship Id="rId2" Type="http://schemas.microsoft.com/office/2011/relationships/chartColorStyle" Target="colors24.xml"/><Relationship Id="rId1" Type="http://schemas.microsoft.com/office/2011/relationships/chartStyle" Target="style24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57.xlsx"/></Relationships>
</file>

<file path=ppt/charts/_rels/chart5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8.xlsx"/><Relationship Id="rId1" Type="http://schemas.openxmlformats.org/officeDocument/2006/relationships/themeOverride" Target="../theme/themeOverride38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9.xml"/><Relationship Id="rId2" Type="http://schemas.microsoft.com/office/2011/relationships/chartColorStyle" Target="colors25.xml"/><Relationship Id="rId1" Type="http://schemas.microsoft.com/office/2011/relationships/chartStyle" Target="style25.xml"/><Relationship Id="rId5" Type="http://schemas.openxmlformats.org/officeDocument/2006/relationships/chartUserShapes" Target="../drawings/drawing7.xml"/><Relationship Id="rId4" Type="http://schemas.openxmlformats.org/officeDocument/2006/relationships/package" Target="../embeddings/Microsoft_Excel_Worksheet60.xlsx"/></Relationships>
</file>

<file path=ppt/charts/_rels/chart6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1.xlsx"/><Relationship Id="rId1" Type="http://schemas.openxmlformats.org/officeDocument/2006/relationships/themeOverride" Target="../theme/themeOverride40.xml"/></Relationships>
</file>

<file path=ppt/charts/_rels/chart6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2.xlsx"/><Relationship Id="rId1" Type="http://schemas.openxmlformats.org/officeDocument/2006/relationships/themeOverride" Target="../theme/themeOverride41.xml"/></Relationships>
</file>

<file path=ppt/charts/_rels/chart6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3.xlsx"/><Relationship Id="rId1" Type="http://schemas.openxmlformats.org/officeDocument/2006/relationships/themeOverride" Target="../theme/themeOverride4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173441677153725E-2"/>
          <c:y val="0.17036713403327156"/>
          <c:w val="0.91354505734581992"/>
          <c:h val="0.628906142999405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18-29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Avenir LT Std 65 Medium" panose="020B060302020302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1"/>
                <c:pt idx="0">
                  <c:v>Edad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D7-4632-8028-777E699B6DC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30-44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2"/>
                    </a:solidFill>
                    <a:latin typeface="Avenir LT Std 35 Light" panose="020B040202020302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1"/>
                <c:pt idx="0">
                  <c:v>Edad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D7-4632-8028-777E699B6DC1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45-59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3"/>
                    </a:solidFill>
                    <a:latin typeface="Avenir LT Std 35 Light" panose="020B040202020302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1"/>
                <c:pt idx="0">
                  <c:v>Edad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D7-4632-8028-777E699B6DC1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60 y más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LT Std 35 Light" panose="020B040202020302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1"/>
                <c:pt idx="0">
                  <c:v>Edad</c:v>
                </c:pt>
              </c:strCache>
            </c:strRef>
          </c:cat>
          <c:val>
            <c:numRef>
              <c:f>Hoja1!$E$2:$E$3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D7-4632-8028-777E699B6DC1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Serie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5"/>
                    </a:solidFill>
                    <a:latin typeface="Avenir LT Std 35 Light" panose="020B040202020302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1"/>
                <c:pt idx="0">
                  <c:v>Edad</c:v>
                </c:pt>
              </c:strCache>
            </c:strRef>
          </c:cat>
          <c:val>
            <c:numRef>
              <c:f>Hoja1!$F$2:$F$3</c:f>
            </c:numRef>
          </c:val>
          <c:extLst>
            <c:ext xmlns:c16="http://schemas.microsoft.com/office/drawing/2014/chart" uri="{C3380CC4-5D6E-409C-BE32-E72D297353CC}">
              <c16:uniqueId val="{00000004-79D7-4632-8028-777E699B6DC1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Serie 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6"/>
                    </a:solidFill>
                    <a:latin typeface="Avenir LT Std 35 Light" panose="020B040202020302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1"/>
                <c:pt idx="0">
                  <c:v>Edad</c:v>
                </c:pt>
              </c:strCache>
            </c:strRef>
          </c:cat>
          <c:val>
            <c:numRef>
              <c:f>Hoja1!$G$2:$G$3</c:f>
            </c:numRef>
          </c:val>
          <c:extLst>
            <c:ext xmlns:c16="http://schemas.microsoft.com/office/drawing/2014/chart" uri="{C3380CC4-5D6E-409C-BE32-E72D297353CC}">
              <c16:uniqueId val="{00000005-79D7-4632-8028-777E699B6D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343016560"/>
        <c:axId val="-343020368"/>
      </c:barChart>
      <c:catAx>
        <c:axId val="-343016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343020368"/>
        <c:crosses val="autoZero"/>
        <c:auto val="1"/>
        <c:lblAlgn val="ctr"/>
        <c:lblOffset val="100"/>
        <c:noMultiLvlLbl val="0"/>
      </c:catAx>
      <c:valAx>
        <c:axId val="-3430203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343016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4656008993737263"/>
          <c:y val="2.219373077058271E-3"/>
          <c:w val="0.76364394840621008"/>
          <c:h val="0.144998547676004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enir LT Std 35 Light" panose="020B0402020203020204" pitchFamily="34" charset="0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venir LT Std 35 Light" panose="020B0402020203020204" pitchFamily="34" charset="0"/>
        </a:defRPr>
      </a:pPr>
      <a:endParaRPr lang="es-E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3538385826771E-2"/>
          <c:y val="0.10086336731893658"/>
          <c:w val="0.93635396161417328"/>
          <c:h val="0.68892993756940124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Progresando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Mar - 22
(n: 1142)</c:v>
                </c:pt>
                <c:pt idx="1">
                  <c:v>May - 22
(n: 1026)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11.9</c:v>
                </c:pt>
                <c:pt idx="1">
                  <c:v>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2C-44B7-A91C-714CD2010446}"/>
            </c:ext>
          </c:extLst>
        </c:ser>
        <c:ser>
          <c:idx val="2"/>
          <c:order val="1"/>
          <c:tx>
            <c:strRef>
              <c:f>Hoja1!$C$1</c:f>
              <c:strCache>
                <c:ptCount val="1"/>
                <c:pt idx="0">
                  <c:v>Estancado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Mar - 22
(n: 1142)</c:v>
                </c:pt>
                <c:pt idx="1">
                  <c:v>May - 22
(n: 1026)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46.8</c:v>
                </c:pt>
                <c:pt idx="1">
                  <c:v>50.1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02C-44B7-A91C-714CD2010446}"/>
            </c:ext>
          </c:extLst>
        </c:ser>
        <c:ser>
          <c:idx val="1"/>
          <c:order val="2"/>
          <c:tx>
            <c:strRef>
              <c:f>Hoja1!$D$1</c:f>
              <c:strCache>
                <c:ptCount val="1"/>
                <c:pt idx="0">
                  <c:v>En retroceso</c:v>
                </c:pt>
              </c:strCache>
            </c:strRef>
          </c:tx>
          <c:spPr>
            <a:ln w="28575" cap="rnd">
              <a:solidFill>
                <a:srgbClr val="A6A6A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A6A6A6"/>
              </a:solidFill>
              <a:ln w="9525">
                <a:solidFill>
                  <a:srgbClr val="A6A6A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Mar - 22
(n: 1142)</c:v>
                </c:pt>
                <c:pt idx="1">
                  <c:v>May - 22
(n: 1026)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0">
                  <c:v>37.200000000000003</c:v>
                </c:pt>
                <c:pt idx="1">
                  <c:v>39.5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02C-44B7-A91C-714CD20104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805504"/>
        <c:axId val="350945472"/>
      </c:lineChart>
      <c:catAx>
        <c:axId val="6880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50945472"/>
        <c:crosses val="autoZero"/>
        <c:auto val="1"/>
        <c:lblAlgn val="ctr"/>
        <c:lblOffset val="100"/>
        <c:noMultiLvlLbl val="0"/>
      </c:catAx>
      <c:valAx>
        <c:axId val="35094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880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437704472921664"/>
          <c:y val="0.94046009407336884"/>
          <c:w val="0.47277709280121782"/>
          <c:h val="5.55470805453634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E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915241196946383"/>
          <c:y val="6.516668712624729E-3"/>
          <c:w val="0.55650170017407619"/>
          <c:h val="0.88303012234829226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Hoja1!$A$5</c:f>
              <c:strCache>
                <c:ptCount val="1"/>
                <c:pt idx="0">
                  <c:v>Ns/ Nr</c:v>
                </c:pt>
              </c:strCache>
            </c:strRef>
          </c:tx>
          <c:spPr>
            <a:pattFill prst="ltUpDiag">
              <a:fgClr>
                <a:srgbClr val="000000"/>
              </a:fgClr>
              <a:bgClr>
                <a:sysClr val="window" lastClr="FFFFFF"/>
              </a:bgClr>
            </a:pattFill>
          </c:spPr>
          <c:invertIfNegative val="0"/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Hoja1!$B$1:$B$1</c:f>
              <c:strCache>
                <c:ptCount val="1"/>
                <c:pt idx="0">
                  <c:v>May - 22 (N: 1026)</c:v>
                </c:pt>
              </c:strCache>
            </c:strRef>
          </c:cat>
          <c:val>
            <c:numRef>
              <c:f>Hoja1!$B$5:$B$5</c:f>
              <c:numCache>
                <c:formatCode>General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58-4E30-8B3B-870605B3EBA1}"/>
            </c:ext>
          </c:extLst>
        </c:ser>
        <c:ser>
          <c:idx val="1"/>
          <c:order val="1"/>
          <c:tx>
            <c:strRef>
              <c:f>Hoja1!$A$4</c:f>
              <c:strCache>
                <c:ptCount val="1"/>
                <c:pt idx="0">
                  <c:v>Mala/Muy Mala</c:v>
                </c:pt>
              </c:strCache>
            </c:strRef>
          </c:tx>
          <c:spPr>
            <a:solidFill>
              <a:srgbClr val="FA2434"/>
            </a:solidFill>
            <a:ln>
              <a:solidFill>
                <a:sysClr val="window" lastClr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Hoja1!$B$1:$B$1</c:f>
              <c:strCache>
                <c:ptCount val="1"/>
                <c:pt idx="0">
                  <c:v>May - 22 (N: 1026)</c:v>
                </c:pt>
              </c:strCache>
            </c:strRef>
          </c:cat>
          <c:val>
            <c:numRef>
              <c:f>Hoja1!$B$4:$B$4</c:f>
              <c:numCache>
                <c:formatCode>General</c:formatCode>
                <c:ptCount val="1"/>
                <c:pt idx="0">
                  <c:v>58.1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58-4E30-8B3B-870605B3EBA1}"/>
            </c:ext>
          </c:extLst>
        </c:ser>
        <c:ser>
          <c:idx val="2"/>
          <c:order val="2"/>
          <c:tx>
            <c:strRef>
              <c:f>Hoja1!$A$3</c:f>
              <c:strCache>
                <c:ptCount val="1"/>
                <c:pt idx="0">
                  <c:v>Regular</c:v>
                </c:pt>
              </c:strCache>
            </c:strRef>
          </c:tx>
          <c:spPr>
            <a:solidFill>
              <a:srgbClr val="DDDDDD"/>
            </a:solidFill>
            <a:ln>
              <a:solidFill>
                <a:srgbClr val="DDDDDD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Hoja1!$B$1:$B$1</c:f>
              <c:strCache>
                <c:ptCount val="1"/>
                <c:pt idx="0">
                  <c:v>May - 22 (N: 1026)</c:v>
                </c:pt>
              </c:strCache>
            </c:strRef>
          </c:cat>
          <c:val>
            <c:numRef>
              <c:f>Hoja1!$B$3:$B$3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58-4E30-8B3B-870605B3EBA1}"/>
            </c:ext>
          </c:extLst>
        </c:ser>
        <c:ser>
          <c:idx val="0"/>
          <c:order val="3"/>
          <c:tx>
            <c:strRef>
              <c:f>Hoja1!$A$2</c:f>
              <c:strCache>
                <c:ptCount val="1"/>
                <c:pt idx="0">
                  <c:v>Buena /Muy Buena</c:v>
                </c:pt>
              </c:strCache>
            </c:strRef>
          </c:tx>
          <c:spPr>
            <a:solidFill>
              <a:srgbClr val="29ABE2"/>
            </a:solidFill>
            <a:ln>
              <a:solidFill>
                <a:srgbClr val="29ABE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Hoja1!$B$1:$B$1</c:f>
              <c:strCache>
                <c:ptCount val="1"/>
                <c:pt idx="0">
                  <c:v>May - 22 (N: 1026)</c:v>
                </c:pt>
              </c:strCache>
            </c:strRef>
          </c:cat>
          <c:val>
            <c:numRef>
              <c:f>Hoja1!$B$2:$B$2</c:f>
              <c:numCache>
                <c:formatCode>General</c:formatCode>
                <c:ptCount val="1"/>
                <c:pt idx="0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58-4E30-8B3B-870605B3EB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00"/>
        <c:axId val="94099456"/>
        <c:axId val="48737088"/>
      </c:barChart>
      <c:catAx>
        <c:axId val="94099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s-ES"/>
          </a:p>
        </c:txPr>
        <c:crossAx val="48737088"/>
        <c:crosses val="autoZero"/>
        <c:auto val="1"/>
        <c:lblAlgn val="ctr"/>
        <c:lblOffset val="100"/>
        <c:noMultiLvlLbl val="0"/>
      </c:catAx>
      <c:valAx>
        <c:axId val="48737088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409945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2.0045051384515906E-2"/>
          <c:y val="0.16058485084148902"/>
          <c:w val="0.32593332468748004"/>
          <c:h val="0.7055529183626061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+mn-lt"/>
        </a:defRPr>
      </a:pPr>
      <a:endParaRPr lang="es-E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Buena / Muy Buena</c:v>
                </c:pt>
              </c:strCache>
            </c:strRef>
          </c:tx>
          <c:spPr>
            <a:solidFill>
              <a:srgbClr val="29ABE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7">
                  <c:v>18-29</c:v>
                </c:pt>
                <c:pt idx="8">
                  <c:v>30-44</c:v>
                </c:pt>
                <c:pt idx="9">
                  <c:v>45-59</c:v>
                </c:pt>
                <c:pt idx="10">
                  <c:v>60-más</c:v>
                </c:pt>
                <c:pt idx="12">
                  <c:v>Hombre</c:v>
                </c:pt>
                <c:pt idx="13">
                  <c:v>Mujer</c:v>
                </c:pt>
                <c:pt idx="15">
                  <c:v>Provincias</c:v>
                </c:pt>
                <c:pt idx="16">
                  <c:v>Lima</c:v>
                </c:pt>
                <c:pt idx="18">
                  <c:v>Izquierda</c:v>
                </c:pt>
                <c:pt idx="19">
                  <c:v>Centro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Hoja1!$B$2:$AC$2</c:f>
              <c:numCache>
                <c:formatCode>General</c:formatCode>
                <c:ptCount val="28"/>
                <c:pt idx="0" formatCode="0">
                  <c:v>5.5</c:v>
                </c:pt>
                <c:pt idx="2" formatCode="0">
                  <c:v>5.5</c:v>
                </c:pt>
                <c:pt idx="3" formatCode="0">
                  <c:v>4.8</c:v>
                </c:pt>
                <c:pt idx="4" formatCode="0">
                  <c:v>4.9000000000000004</c:v>
                </c:pt>
                <c:pt idx="5" formatCode="0">
                  <c:v>6.8</c:v>
                </c:pt>
                <c:pt idx="7" formatCode="0">
                  <c:v>7</c:v>
                </c:pt>
                <c:pt idx="8" formatCode="0">
                  <c:v>6.3</c:v>
                </c:pt>
                <c:pt idx="9" formatCode="0">
                  <c:v>4.2</c:v>
                </c:pt>
                <c:pt idx="10" formatCode="0">
                  <c:v>0.6</c:v>
                </c:pt>
                <c:pt idx="12" formatCode="0">
                  <c:v>7</c:v>
                </c:pt>
                <c:pt idx="13" formatCode="0">
                  <c:v>3.9</c:v>
                </c:pt>
                <c:pt idx="15" formatCode="0">
                  <c:v>4.9000000000000004</c:v>
                </c:pt>
                <c:pt idx="16" formatCode="0">
                  <c:v>6.3</c:v>
                </c:pt>
                <c:pt idx="18" formatCode="0">
                  <c:v>17.7</c:v>
                </c:pt>
                <c:pt idx="19" formatCode="0">
                  <c:v>11.2</c:v>
                </c:pt>
                <c:pt idx="20" formatCode="0">
                  <c:v>8</c:v>
                </c:pt>
                <c:pt idx="21" formatCode="0">
                  <c:v>2.9</c:v>
                </c:pt>
                <c:pt idx="22" formatCode="0">
                  <c:v>2.9</c:v>
                </c:pt>
                <c:pt idx="24" formatCode="0">
                  <c:v>30.5</c:v>
                </c:pt>
                <c:pt idx="25" formatCode="0">
                  <c:v>4.3</c:v>
                </c:pt>
                <c:pt idx="26" formatCode="0">
                  <c:v>8.5</c:v>
                </c:pt>
                <c:pt idx="27" formatCode="0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FE-435D-9CD2-1E169033142A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Regular</c:v>
                </c:pt>
              </c:strCache>
            </c:strRef>
          </c:tx>
          <c:spPr>
            <a:solidFill>
              <a:srgbClr val="DDDDD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7">
                  <c:v>18-29</c:v>
                </c:pt>
                <c:pt idx="8">
                  <c:v>30-44</c:v>
                </c:pt>
                <c:pt idx="9">
                  <c:v>45-59</c:v>
                </c:pt>
                <c:pt idx="10">
                  <c:v>60-más</c:v>
                </c:pt>
                <c:pt idx="12">
                  <c:v>Hombre</c:v>
                </c:pt>
                <c:pt idx="13">
                  <c:v>Mujer</c:v>
                </c:pt>
                <c:pt idx="15">
                  <c:v>Provincias</c:v>
                </c:pt>
                <c:pt idx="16">
                  <c:v>Lima</c:v>
                </c:pt>
                <c:pt idx="18">
                  <c:v>Izquierda</c:v>
                </c:pt>
                <c:pt idx="19">
                  <c:v>Centro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Hoja1!$B$3:$AC$3</c:f>
              <c:numCache>
                <c:formatCode>General</c:formatCode>
                <c:ptCount val="28"/>
                <c:pt idx="0" formatCode="0">
                  <c:v>36</c:v>
                </c:pt>
                <c:pt idx="2" formatCode="0">
                  <c:v>40.799999999999997</c:v>
                </c:pt>
                <c:pt idx="3" formatCode="0">
                  <c:v>33.4</c:v>
                </c:pt>
                <c:pt idx="4" formatCode="0">
                  <c:v>31.4</c:v>
                </c:pt>
                <c:pt idx="5" formatCode="0">
                  <c:v>43.6</c:v>
                </c:pt>
                <c:pt idx="7" formatCode="0">
                  <c:v>40.1</c:v>
                </c:pt>
                <c:pt idx="8" formatCode="0">
                  <c:v>33.9</c:v>
                </c:pt>
                <c:pt idx="9" formatCode="0">
                  <c:v>37.700000000000003</c:v>
                </c:pt>
                <c:pt idx="10" formatCode="0">
                  <c:v>27.1</c:v>
                </c:pt>
                <c:pt idx="12" formatCode="0">
                  <c:v>42.8</c:v>
                </c:pt>
                <c:pt idx="13" formatCode="0">
                  <c:v>29.1</c:v>
                </c:pt>
                <c:pt idx="15" formatCode="0">
                  <c:v>33</c:v>
                </c:pt>
                <c:pt idx="16" formatCode="0">
                  <c:v>40.200000000000003</c:v>
                </c:pt>
                <c:pt idx="18" formatCode="0">
                  <c:v>37.299999999999997</c:v>
                </c:pt>
                <c:pt idx="19" formatCode="0">
                  <c:v>39.4</c:v>
                </c:pt>
                <c:pt idx="20" formatCode="0">
                  <c:v>27.6</c:v>
                </c:pt>
                <c:pt idx="21" formatCode="0">
                  <c:v>32.799999999999997</c:v>
                </c:pt>
                <c:pt idx="22" formatCode="0">
                  <c:v>37.799999999999997</c:v>
                </c:pt>
                <c:pt idx="24" formatCode="0">
                  <c:v>32.4</c:v>
                </c:pt>
                <c:pt idx="25" formatCode="0">
                  <c:v>37.299999999999997</c:v>
                </c:pt>
                <c:pt idx="26" formatCode="0">
                  <c:v>29.6</c:v>
                </c:pt>
                <c:pt idx="27" formatCode="0">
                  <c:v>48.4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FE-435D-9CD2-1E169033142A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Mala/ Muy Mala</c:v>
                </c:pt>
              </c:strCache>
            </c:strRef>
          </c:tx>
          <c:spPr>
            <a:solidFill>
              <a:srgbClr val="FA243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7">
                  <c:v>18-29</c:v>
                </c:pt>
                <c:pt idx="8">
                  <c:v>30-44</c:v>
                </c:pt>
                <c:pt idx="9">
                  <c:v>45-59</c:v>
                </c:pt>
                <c:pt idx="10">
                  <c:v>60-más</c:v>
                </c:pt>
                <c:pt idx="12">
                  <c:v>Hombre</c:v>
                </c:pt>
                <c:pt idx="13">
                  <c:v>Mujer</c:v>
                </c:pt>
                <c:pt idx="15">
                  <c:v>Provincias</c:v>
                </c:pt>
                <c:pt idx="16">
                  <c:v>Lima</c:v>
                </c:pt>
                <c:pt idx="18">
                  <c:v>Izquierda</c:v>
                </c:pt>
                <c:pt idx="19">
                  <c:v>Centro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Hoja1!$B$4:$AC$4</c:f>
              <c:numCache>
                <c:formatCode>General</c:formatCode>
                <c:ptCount val="28"/>
                <c:pt idx="0" formatCode="0">
                  <c:v>58.1</c:v>
                </c:pt>
                <c:pt idx="2" formatCode="0">
                  <c:v>53.6</c:v>
                </c:pt>
                <c:pt idx="3" formatCode="0">
                  <c:v>61.7</c:v>
                </c:pt>
                <c:pt idx="4" formatCode="0">
                  <c:v>62.9</c:v>
                </c:pt>
                <c:pt idx="5" formatCode="0">
                  <c:v>49.7</c:v>
                </c:pt>
                <c:pt idx="7" formatCode="0">
                  <c:v>52.2</c:v>
                </c:pt>
                <c:pt idx="8" formatCode="0">
                  <c:v>59.5</c:v>
                </c:pt>
                <c:pt idx="9" formatCode="0">
                  <c:v>57.9</c:v>
                </c:pt>
                <c:pt idx="10" formatCode="0">
                  <c:v>72.2</c:v>
                </c:pt>
                <c:pt idx="12" formatCode="0">
                  <c:v>49.9</c:v>
                </c:pt>
                <c:pt idx="13" formatCode="0">
                  <c:v>66.5</c:v>
                </c:pt>
                <c:pt idx="15" formatCode="0">
                  <c:v>61.6</c:v>
                </c:pt>
                <c:pt idx="16" formatCode="0">
                  <c:v>53.3</c:v>
                </c:pt>
                <c:pt idx="18" formatCode="0">
                  <c:v>45</c:v>
                </c:pt>
                <c:pt idx="19" formatCode="0">
                  <c:v>49.3</c:v>
                </c:pt>
                <c:pt idx="20" formatCode="0">
                  <c:v>64.400000000000006</c:v>
                </c:pt>
                <c:pt idx="21" formatCode="0">
                  <c:v>63</c:v>
                </c:pt>
                <c:pt idx="22" formatCode="0">
                  <c:v>58.9</c:v>
                </c:pt>
                <c:pt idx="24" formatCode="0">
                  <c:v>37.1</c:v>
                </c:pt>
                <c:pt idx="25" formatCode="0">
                  <c:v>58.1</c:v>
                </c:pt>
                <c:pt idx="26" formatCode="0">
                  <c:v>61.9</c:v>
                </c:pt>
                <c:pt idx="27" formatCode="0">
                  <c:v>48.6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FE-435D-9CD2-1E16903314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100"/>
        <c:axId val="49281536"/>
        <c:axId val="97980928"/>
      </c:barChart>
      <c:catAx>
        <c:axId val="492815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s-ES"/>
          </a:p>
        </c:txPr>
        <c:crossAx val="97980928"/>
        <c:crosses val="autoZero"/>
        <c:auto val="1"/>
        <c:lblAlgn val="ctr"/>
        <c:lblOffset val="100"/>
        <c:noMultiLvlLbl val="0"/>
      </c:catAx>
      <c:valAx>
        <c:axId val="9798092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492815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2413420650597961E-2"/>
          <c:y val="1.0032610052143526E-2"/>
          <c:w val="0.89999997478637128"/>
          <c:h val="4.9540107692892035E-2"/>
        </c:manualLayout>
      </c:layout>
      <c:overlay val="0"/>
      <c:txPr>
        <a:bodyPr/>
        <a:lstStyle/>
        <a:p>
          <a:pPr>
            <a:defRPr sz="105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+mn-lt"/>
          <a:ea typeface="Tahoma" pitchFamily="34" charset="0"/>
          <a:cs typeface="Tahoma" pitchFamily="34" charset="0"/>
        </a:defRPr>
      </a:pPr>
      <a:endParaRPr lang="es-E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3538385826771E-2"/>
          <c:y val="0.10086336731893658"/>
          <c:w val="0.93635396161417328"/>
          <c:h val="0.6976584459085633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Muy buena + Buena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2.6838318533459169E-2"/>
                  <c:y val="-6.3878018981412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EB-4408-871C-A5D6B8639D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Mar - 22
(n: 1142)</c:v>
                </c:pt>
                <c:pt idx="1">
                  <c:v>May - 22
(n: 1026)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5.3</c:v>
                </c:pt>
                <c:pt idx="1">
                  <c:v>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EB-4408-871C-A5D6B8639D0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Regular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2"/>
              </a:solidFill>
              <a:ln w="9525">
                <a:solidFill>
                  <a:schemeClr val="bg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Mar - 22
(n: 1142)</c:v>
                </c:pt>
                <c:pt idx="1">
                  <c:v>May - 22
(n: 1026)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37.700000000000003</c:v>
                </c:pt>
                <c:pt idx="1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BEB-4408-871C-A5D6B8639D01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Mala + Muy mala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Mar - 22
(n: 1142)</c:v>
                </c:pt>
                <c:pt idx="1">
                  <c:v>May - 22
(n: 1026)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0">
                  <c:v>54.7</c:v>
                </c:pt>
                <c:pt idx="1">
                  <c:v>58.1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BEB-4408-871C-A5D6B8639D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805504"/>
        <c:axId val="350945472"/>
      </c:lineChart>
      <c:catAx>
        <c:axId val="6880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50945472"/>
        <c:crosses val="autoZero"/>
        <c:auto val="1"/>
        <c:lblAlgn val="ctr"/>
        <c:lblOffset val="100"/>
        <c:noMultiLvlLbl val="0"/>
      </c:catAx>
      <c:valAx>
        <c:axId val="35094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880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981726602822629"/>
          <c:y val="0.94473135090466875"/>
          <c:w val="0.37511561331692256"/>
          <c:h val="5.52686490953312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E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915241196946383"/>
          <c:y val="6.516668712624729E-3"/>
          <c:w val="0.55650170017407619"/>
          <c:h val="0.88303012234829226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Hoja1!$A$5</c:f>
              <c:strCache>
                <c:ptCount val="1"/>
                <c:pt idx="0">
                  <c:v>Ns / Nr</c:v>
                </c:pt>
              </c:strCache>
            </c:strRef>
          </c:tx>
          <c:spPr>
            <a:pattFill prst="ltUpDiag">
              <a:fgClr>
                <a:srgbClr val="000000"/>
              </a:fgClr>
              <a:bgClr>
                <a:sysClr val="window" lastClr="FFFFFF"/>
              </a:bgClr>
            </a:pattFill>
          </c:spPr>
          <c:invertIfNegative val="0"/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Hoja1!$B$1:$B$1</c:f>
              <c:strCache>
                <c:ptCount val="1"/>
                <c:pt idx="0">
                  <c:v>May - 22 (N: 1026)</c:v>
                </c:pt>
              </c:strCache>
            </c:strRef>
          </c:cat>
          <c:val>
            <c:numRef>
              <c:f>Hoja1!$B$5:$B$5</c:f>
              <c:numCache>
                <c:formatCode>General</c:formatCode>
                <c:ptCount val="1"/>
                <c:pt idx="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C8-D84A-A24D-C052DED7A832}"/>
            </c:ext>
          </c:extLst>
        </c:ser>
        <c:ser>
          <c:idx val="1"/>
          <c:order val="1"/>
          <c:tx>
            <c:strRef>
              <c:f>Hoja1!$A$4</c:f>
              <c:strCache>
                <c:ptCount val="1"/>
                <c:pt idx="0">
                  <c:v>Peor/Mucho peor</c:v>
                </c:pt>
              </c:strCache>
            </c:strRef>
          </c:tx>
          <c:spPr>
            <a:solidFill>
              <a:srgbClr val="FA2434"/>
            </a:solidFill>
            <a:ln>
              <a:solidFill>
                <a:sysClr val="window" lastClr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Hoja1!$B$1:$B$1</c:f>
              <c:strCache>
                <c:ptCount val="1"/>
                <c:pt idx="0">
                  <c:v>May - 22 (N: 1026)</c:v>
                </c:pt>
              </c:strCache>
            </c:strRef>
          </c:cat>
          <c:val>
            <c:numRef>
              <c:f>Hoja1!$B$4:$B$4</c:f>
              <c:numCache>
                <c:formatCode>General</c:formatCode>
                <c:ptCount val="1"/>
                <c:pt idx="0">
                  <c:v>68.2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C8-D84A-A24D-C052DED7A832}"/>
            </c:ext>
          </c:extLst>
        </c:ser>
        <c:ser>
          <c:idx val="2"/>
          <c:order val="2"/>
          <c:tx>
            <c:strRef>
              <c:f>Hoja1!$A$3</c:f>
              <c:strCache>
                <c:ptCount val="1"/>
                <c:pt idx="0">
                  <c:v>Igual</c:v>
                </c:pt>
              </c:strCache>
            </c:strRef>
          </c:tx>
          <c:spPr>
            <a:solidFill>
              <a:srgbClr val="DDDDDD"/>
            </a:solidFill>
            <a:ln>
              <a:solidFill>
                <a:srgbClr val="DDDDDD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Hoja1!$B$1:$B$1</c:f>
              <c:strCache>
                <c:ptCount val="1"/>
                <c:pt idx="0">
                  <c:v>May - 22 (N: 1026)</c:v>
                </c:pt>
              </c:strCache>
            </c:strRef>
          </c:cat>
          <c:val>
            <c:numRef>
              <c:f>Hoja1!$B$3:$B$3</c:f>
              <c:numCache>
                <c:formatCode>General</c:formatCode>
                <c:ptCount val="1"/>
                <c:pt idx="0">
                  <c:v>20.6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C8-D84A-A24D-C052DED7A832}"/>
            </c:ext>
          </c:extLst>
        </c:ser>
        <c:ser>
          <c:idx val="0"/>
          <c:order val="3"/>
          <c:tx>
            <c:strRef>
              <c:f>Hoja1!$A$2</c:f>
              <c:strCache>
                <c:ptCount val="1"/>
                <c:pt idx="0">
                  <c:v>Mejor/Mucho mejor</c:v>
                </c:pt>
              </c:strCache>
            </c:strRef>
          </c:tx>
          <c:spPr>
            <a:solidFill>
              <a:srgbClr val="29ABE2"/>
            </a:solidFill>
            <a:ln>
              <a:solidFill>
                <a:srgbClr val="29ABE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Hoja1!$B$1:$B$1</c:f>
              <c:strCache>
                <c:ptCount val="1"/>
                <c:pt idx="0">
                  <c:v>May - 22 (N: 1026)</c:v>
                </c:pt>
              </c:strCache>
            </c:strRef>
          </c:cat>
          <c:val>
            <c:numRef>
              <c:f>Hoja1!$B$2:$B$2</c:f>
              <c:numCache>
                <c:formatCode>General</c:formatCode>
                <c:ptCount val="1"/>
                <c:pt idx="0">
                  <c:v>10.199999999999999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C8-D84A-A24D-C052DED7A8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00"/>
        <c:axId val="94099456"/>
        <c:axId val="48737088"/>
      </c:barChart>
      <c:catAx>
        <c:axId val="94099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s-ES"/>
          </a:p>
        </c:txPr>
        <c:crossAx val="48737088"/>
        <c:crosses val="autoZero"/>
        <c:auto val="1"/>
        <c:lblAlgn val="ctr"/>
        <c:lblOffset val="100"/>
        <c:noMultiLvlLbl val="0"/>
      </c:catAx>
      <c:valAx>
        <c:axId val="48737088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409945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2.0045051384515906E-2"/>
          <c:y val="0.16058485084148902"/>
          <c:w val="0.32593332468748004"/>
          <c:h val="0.7055529183626061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+mn-lt"/>
        </a:defRPr>
      </a:pPr>
      <a:endParaRPr lang="es-E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Mejor/Mucho mejor</c:v>
                </c:pt>
              </c:strCache>
            </c:strRef>
          </c:tx>
          <c:spPr>
            <a:solidFill>
              <a:srgbClr val="29ABE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7">
                  <c:v>18-29</c:v>
                </c:pt>
                <c:pt idx="8">
                  <c:v>30-44</c:v>
                </c:pt>
                <c:pt idx="9">
                  <c:v>45-59</c:v>
                </c:pt>
                <c:pt idx="10">
                  <c:v>60-más</c:v>
                </c:pt>
                <c:pt idx="12">
                  <c:v>Hombre</c:v>
                </c:pt>
                <c:pt idx="13">
                  <c:v>Mujer</c:v>
                </c:pt>
                <c:pt idx="15">
                  <c:v>Provincias</c:v>
                </c:pt>
                <c:pt idx="16">
                  <c:v>Lima</c:v>
                </c:pt>
                <c:pt idx="18">
                  <c:v>Izquierda</c:v>
                </c:pt>
                <c:pt idx="19">
                  <c:v>Centro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Hoja1!$B$2:$AC$2</c:f>
              <c:numCache>
                <c:formatCode>General</c:formatCode>
                <c:ptCount val="28"/>
                <c:pt idx="0">
                  <c:v>10.199999999999999</c:v>
                </c:pt>
                <c:pt idx="2">
                  <c:v>11.6</c:v>
                </c:pt>
                <c:pt idx="3">
                  <c:v>9.1</c:v>
                </c:pt>
                <c:pt idx="4">
                  <c:v>8.4</c:v>
                </c:pt>
                <c:pt idx="5">
                  <c:v>13.3</c:v>
                </c:pt>
                <c:pt idx="7">
                  <c:v>14</c:v>
                </c:pt>
                <c:pt idx="8">
                  <c:v>8.9</c:v>
                </c:pt>
                <c:pt idx="9">
                  <c:v>10.5</c:v>
                </c:pt>
                <c:pt idx="10">
                  <c:v>2.2000000000000002</c:v>
                </c:pt>
                <c:pt idx="12">
                  <c:v>11.9</c:v>
                </c:pt>
                <c:pt idx="13">
                  <c:v>8.4</c:v>
                </c:pt>
                <c:pt idx="15">
                  <c:v>11.4</c:v>
                </c:pt>
                <c:pt idx="16">
                  <c:v>8.5</c:v>
                </c:pt>
                <c:pt idx="18">
                  <c:v>31.9</c:v>
                </c:pt>
                <c:pt idx="19">
                  <c:v>14.5</c:v>
                </c:pt>
                <c:pt idx="20">
                  <c:v>10.8</c:v>
                </c:pt>
                <c:pt idx="21">
                  <c:v>9.1999999999999993</c:v>
                </c:pt>
                <c:pt idx="22">
                  <c:v>7</c:v>
                </c:pt>
                <c:pt idx="24">
                  <c:v>43.7</c:v>
                </c:pt>
                <c:pt idx="25">
                  <c:v>9.3000000000000007</c:v>
                </c:pt>
                <c:pt idx="26">
                  <c:v>11.4</c:v>
                </c:pt>
                <c:pt idx="27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3C-2F49-98E1-DD1B6824DB7D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Igual</c:v>
                </c:pt>
              </c:strCache>
            </c:strRef>
          </c:tx>
          <c:spPr>
            <a:solidFill>
              <a:srgbClr val="DDDDD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7">
                  <c:v>18-29</c:v>
                </c:pt>
                <c:pt idx="8">
                  <c:v>30-44</c:v>
                </c:pt>
                <c:pt idx="9">
                  <c:v>45-59</c:v>
                </c:pt>
                <c:pt idx="10">
                  <c:v>60-más</c:v>
                </c:pt>
                <c:pt idx="12">
                  <c:v>Hombre</c:v>
                </c:pt>
                <c:pt idx="13">
                  <c:v>Mujer</c:v>
                </c:pt>
                <c:pt idx="15">
                  <c:v>Provincias</c:v>
                </c:pt>
                <c:pt idx="16">
                  <c:v>Lima</c:v>
                </c:pt>
                <c:pt idx="18">
                  <c:v>Izquierda</c:v>
                </c:pt>
                <c:pt idx="19">
                  <c:v>Centro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Hoja1!$B$3:$AC$3</c:f>
              <c:numCache>
                <c:formatCode>General</c:formatCode>
                <c:ptCount val="28"/>
                <c:pt idx="0">
                  <c:v>20.6</c:v>
                </c:pt>
                <c:pt idx="2">
                  <c:v>22.4</c:v>
                </c:pt>
                <c:pt idx="3">
                  <c:v>18.600000000000001</c:v>
                </c:pt>
                <c:pt idx="4">
                  <c:v>20.2</c:v>
                </c:pt>
                <c:pt idx="5">
                  <c:v>22.2</c:v>
                </c:pt>
                <c:pt idx="7">
                  <c:v>26.4</c:v>
                </c:pt>
                <c:pt idx="8">
                  <c:v>14.5</c:v>
                </c:pt>
                <c:pt idx="9">
                  <c:v>17.3</c:v>
                </c:pt>
                <c:pt idx="10">
                  <c:v>29.1</c:v>
                </c:pt>
                <c:pt idx="12">
                  <c:v>22.6</c:v>
                </c:pt>
                <c:pt idx="13">
                  <c:v>18.5</c:v>
                </c:pt>
                <c:pt idx="15">
                  <c:v>18.7</c:v>
                </c:pt>
                <c:pt idx="16">
                  <c:v>23.2</c:v>
                </c:pt>
                <c:pt idx="18">
                  <c:v>16.2</c:v>
                </c:pt>
                <c:pt idx="19">
                  <c:v>28.1</c:v>
                </c:pt>
                <c:pt idx="20">
                  <c:v>9.6999999999999993</c:v>
                </c:pt>
                <c:pt idx="21">
                  <c:v>29.2</c:v>
                </c:pt>
                <c:pt idx="22">
                  <c:v>20.8</c:v>
                </c:pt>
                <c:pt idx="24">
                  <c:v>22.5</c:v>
                </c:pt>
                <c:pt idx="25">
                  <c:v>22.4</c:v>
                </c:pt>
                <c:pt idx="26">
                  <c:v>14.8</c:v>
                </c:pt>
                <c:pt idx="27">
                  <c:v>20.8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3C-2F49-98E1-DD1B6824DB7D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Peor/Mucho peor</c:v>
                </c:pt>
              </c:strCache>
            </c:strRef>
          </c:tx>
          <c:spPr>
            <a:solidFill>
              <a:srgbClr val="FA243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7">
                  <c:v>18-29</c:v>
                </c:pt>
                <c:pt idx="8">
                  <c:v>30-44</c:v>
                </c:pt>
                <c:pt idx="9">
                  <c:v>45-59</c:v>
                </c:pt>
                <c:pt idx="10">
                  <c:v>60-más</c:v>
                </c:pt>
                <c:pt idx="12">
                  <c:v>Hombre</c:v>
                </c:pt>
                <c:pt idx="13">
                  <c:v>Mujer</c:v>
                </c:pt>
                <c:pt idx="15">
                  <c:v>Provincias</c:v>
                </c:pt>
                <c:pt idx="16">
                  <c:v>Lima</c:v>
                </c:pt>
                <c:pt idx="18">
                  <c:v>Izquierda</c:v>
                </c:pt>
                <c:pt idx="19">
                  <c:v>Centro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Hoja1!$B$4:$AC$4</c:f>
              <c:numCache>
                <c:formatCode>General</c:formatCode>
                <c:ptCount val="28"/>
                <c:pt idx="0">
                  <c:v>68.2</c:v>
                </c:pt>
                <c:pt idx="2">
                  <c:v>66</c:v>
                </c:pt>
                <c:pt idx="3">
                  <c:v>72.2</c:v>
                </c:pt>
                <c:pt idx="4">
                  <c:v>69.5</c:v>
                </c:pt>
                <c:pt idx="5">
                  <c:v>64</c:v>
                </c:pt>
                <c:pt idx="7">
                  <c:v>57.9</c:v>
                </c:pt>
                <c:pt idx="8">
                  <c:v>75.900000000000006</c:v>
                </c:pt>
                <c:pt idx="9">
                  <c:v>70.900000000000006</c:v>
                </c:pt>
                <c:pt idx="10">
                  <c:v>68.7</c:v>
                </c:pt>
                <c:pt idx="12">
                  <c:v>65.2</c:v>
                </c:pt>
                <c:pt idx="13">
                  <c:v>71.2</c:v>
                </c:pt>
                <c:pt idx="15">
                  <c:v>69.3</c:v>
                </c:pt>
                <c:pt idx="16">
                  <c:v>66.599999999999994</c:v>
                </c:pt>
                <c:pt idx="18">
                  <c:v>51.9</c:v>
                </c:pt>
                <c:pt idx="19">
                  <c:v>56.6</c:v>
                </c:pt>
                <c:pt idx="20">
                  <c:v>79.5</c:v>
                </c:pt>
                <c:pt idx="21">
                  <c:v>59.4</c:v>
                </c:pt>
                <c:pt idx="22">
                  <c:v>70.8</c:v>
                </c:pt>
                <c:pt idx="24">
                  <c:v>33.700000000000003</c:v>
                </c:pt>
                <c:pt idx="25">
                  <c:v>67.099999999999994</c:v>
                </c:pt>
                <c:pt idx="26">
                  <c:v>73.5</c:v>
                </c:pt>
                <c:pt idx="27">
                  <c:v>70.2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3C-2F49-98E1-DD1B6824D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100"/>
        <c:axId val="49281536"/>
        <c:axId val="97980928"/>
      </c:barChart>
      <c:catAx>
        <c:axId val="492815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s-ES"/>
          </a:p>
        </c:txPr>
        <c:crossAx val="97980928"/>
        <c:crosses val="autoZero"/>
        <c:auto val="1"/>
        <c:lblAlgn val="ctr"/>
        <c:lblOffset val="100"/>
        <c:noMultiLvlLbl val="0"/>
      </c:catAx>
      <c:valAx>
        <c:axId val="9798092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492815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2413420650597961E-2"/>
          <c:y val="1.0032610052143526E-2"/>
          <c:w val="0.89999997478637128"/>
          <c:h val="4.9540107692892035E-2"/>
        </c:manualLayout>
      </c:layout>
      <c:overlay val="0"/>
      <c:txPr>
        <a:bodyPr/>
        <a:lstStyle/>
        <a:p>
          <a:pPr>
            <a:defRPr sz="105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+mn-lt"/>
          <a:ea typeface="Tahoma" pitchFamily="34" charset="0"/>
          <a:cs typeface="Tahoma" pitchFamily="34" charset="0"/>
        </a:defRPr>
      </a:pPr>
      <a:endParaRPr lang="es-E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3538385826771E-2"/>
          <c:y val="0.10086336731893658"/>
          <c:w val="0.93635396161417328"/>
          <c:h val="0.6976584459085633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Mucho mejor que hace un año + Mejor que 
hace un año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2.6838318533459169E-2"/>
                  <c:y val="-6.3878018981412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AD-4F35-864B-D0607ADEAD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Mar - 22
(n: 1142)</c:v>
                </c:pt>
                <c:pt idx="1">
                  <c:v>May - 22
(n: 1026)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8.8000000000000007</c:v>
                </c:pt>
                <c:pt idx="1">
                  <c:v>10.199999999999999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D0-421C-943B-6A3AE491509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Igual que hace un año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2"/>
              </a:solidFill>
              <a:ln w="9525">
                <a:solidFill>
                  <a:schemeClr val="bg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Mar - 22
(n: 1142)</c:v>
                </c:pt>
                <c:pt idx="1">
                  <c:v>May - 22
(n: 1026)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18.100000000000001</c:v>
                </c:pt>
                <c:pt idx="1">
                  <c:v>20.6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1D0-421C-943B-6A3AE4915090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Peor que hace un año + Mucho peor que hace 
un año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Mar - 22
(n: 1142)</c:v>
                </c:pt>
                <c:pt idx="1">
                  <c:v>May - 22
(n: 1026)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0">
                  <c:v>70.900000000000006</c:v>
                </c:pt>
                <c:pt idx="1">
                  <c:v>68.2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1D0-421C-943B-6A3AE4915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805504"/>
        <c:axId val="350945472"/>
      </c:lineChart>
      <c:catAx>
        <c:axId val="6880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50945472"/>
        <c:crosses val="autoZero"/>
        <c:auto val="1"/>
        <c:lblAlgn val="ctr"/>
        <c:lblOffset val="100"/>
        <c:noMultiLvlLbl val="0"/>
      </c:catAx>
      <c:valAx>
        <c:axId val="35094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880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9215963623611691E-2"/>
          <c:y val="0.94046011839156274"/>
          <c:w val="0.82878884231485239"/>
          <c:h val="5.95398816084372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E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915241196946383"/>
          <c:y val="6.516668712624729E-3"/>
          <c:w val="0.55650170017407619"/>
          <c:h val="0.88303012234829226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Hoja1!$A$5</c:f>
              <c:strCache>
                <c:ptCount val="1"/>
                <c:pt idx="0">
                  <c:v>NsNR</c:v>
                </c:pt>
              </c:strCache>
            </c:strRef>
          </c:tx>
          <c:spPr>
            <a:pattFill prst="ltUpDiag">
              <a:fgClr>
                <a:srgbClr val="000000"/>
              </a:fgClr>
              <a:bgClr>
                <a:sysClr val="window" lastClr="FFFFFF"/>
              </a:bgClr>
            </a:pattFill>
          </c:spPr>
          <c:invertIfNegative val="0"/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Hoja1!$B$1:$B$1</c:f>
              <c:strCache>
                <c:ptCount val="1"/>
                <c:pt idx="0">
                  <c:v>May - 22 (N: 1026)</c:v>
                </c:pt>
              </c:strCache>
            </c:strRef>
          </c:cat>
          <c:val>
            <c:numRef>
              <c:f>Hoja1!$B$5:$B$5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C8-D84A-A24D-C052DED7A832}"/>
            </c:ext>
          </c:extLst>
        </c:ser>
        <c:ser>
          <c:idx val="1"/>
          <c:order val="1"/>
          <c:tx>
            <c:strRef>
              <c:f>Hoja1!$A$4</c:f>
              <c:strCache>
                <c:ptCount val="1"/>
                <c:pt idx="0">
                  <c:v>Peor/Mucho peor</c:v>
                </c:pt>
              </c:strCache>
            </c:strRef>
          </c:tx>
          <c:spPr>
            <a:solidFill>
              <a:srgbClr val="FA2434"/>
            </a:solidFill>
            <a:ln>
              <a:solidFill>
                <a:sysClr val="window" lastClr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Hoja1!$B$1:$B$1</c:f>
              <c:strCache>
                <c:ptCount val="1"/>
                <c:pt idx="0">
                  <c:v>May - 22 (N: 1026)</c:v>
                </c:pt>
              </c:strCache>
            </c:strRef>
          </c:cat>
          <c:val>
            <c:numRef>
              <c:f>Hoja1!$B$4:$B$4</c:f>
              <c:numCache>
                <c:formatCode>General</c:formatCode>
                <c:ptCount val="1"/>
                <c:pt idx="0">
                  <c:v>47.1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C8-D84A-A24D-C052DED7A832}"/>
            </c:ext>
          </c:extLst>
        </c:ser>
        <c:ser>
          <c:idx val="2"/>
          <c:order val="2"/>
          <c:tx>
            <c:strRef>
              <c:f>Hoja1!$A$3</c:f>
              <c:strCache>
                <c:ptCount val="1"/>
                <c:pt idx="0">
                  <c:v>Igual</c:v>
                </c:pt>
              </c:strCache>
            </c:strRef>
          </c:tx>
          <c:spPr>
            <a:solidFill>
              <a:srgbClr val="DDDDDD"/>
            </a:solidFill>
            <a:ln>
              <a:solidFill>
                <a:srgbClr val="DDDDDD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Hoja1!$B$1:$B$1</c:f>
              <c:strCache>
                <c:ptCount val="1"/>
                <c:pt idx="0">
                  <c:v>May - 22 (N: 1026)</c:v>
                </c:pt>
              </c:strCache>
            </c:strRef>
          </c:cat>
          <c:val>
            <c:numRef>
              <c:f>Hoja1!$B$3:$B$3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C8-D84A-A24D-C052DED7A832}"/>
            </c:ext>
          </c:extLst>
        </c:ser>
        <c:ser>
          <c:idx val="0"/>
          <c:order val="3"/>
          <c:tx>
            <c:strRef>
              <c:f>Hoja1!$A$2</c:f>
              <c:strCache>
                <c:ptCount val="1"/>
                <c:pt idx="0">
                  <c:v>Mejor/Mucho mejor</c:v>
                </c:pt>
              </c:strCache>
            </c:strRef>
          </c:tx>
          <c:spPr>
            <a:solidFill>
              <a:srgbClr val="29ABE2"/>
            </a:solidFill>
            <a:ln>
              <a:solidFill>
                <a:srgbClr val="29ABE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Hoja1!$B$1:$B$1</c:f>
              <c:strCache>
                <c:ptCount val="1"/>
                <c:pt idx="0">
                  <c:v>May - 22 (N: 1026)</c:v>
                </c:pt>
              </c:strCache>
            </c:strRef>
          </c:cat>
          <c:val>
            <c:numRef>
              <c:f>Hoja1!$B$2:$B$2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C8-D84A-A24D-C052DED7A8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00"/>
        <c:axId val="94099456"/>
        <c:axId val="48737088"/>
      </c:barChart>
      <c:catAx>
        <c:axId val="94099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s-ES"/>
          </a:p>
        </c:txPr>
        <c:crossAx val="48737088"/>
        <c:crosses val="autoZero"/>
        <c:auto val="1"/>
        <c:lblAlgn val="ctr"/>
        <c:lblOffset val="100"/>
        <c:noMultiLvlLbl val="0"/>
      </c:catAx>
      <c:valAx>
        <c:axId val="48737088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409945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2.0045051384515906E-2"/>
          <c:y val="0.16058485084148902"/>
          <c:w val="0.32593332468748004"/>
          <c:h val="0.7055529183626061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+mn-lt"/>
        </a:defRPr>
      </a:pPr>
      <a:endParaRPr lang="es-E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Mejor/Mucho mejor</c:v>
                </c:pt>
              </c:strCache>
            </c:strRef>
          </c:tx>
          <c:spPr>
            <a:solidFill>
              <a:srgbClr val="29ABE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7">
                  <c:v>18-29</c:v>
                </c:pt>
                <c:pt idx="8">
                  <c:v>30-44</c:v>
                </c:pt>
                <c:pt idx="9">
                  <c:v>45-59</c:v>
                </c:pt>
                <c:pt idx="10">
                  <c:v>60-más</c:v>
                </c:pt>
                <c:pt idx="12">
                  <c:v>Hombre</c:v>
                </c:pt>
                <c:pt idx="13">
                  <c:v>Mujer</c:v>
                </c:pt>
                <c:pt idx="15">
                  <c:v>Provincias</c:v>
                </c:pt>
                <c:pt idx="16">
                  <c:v>Lima</c:v>
                </c:pt>
                <c:pt idx="18">
                  <c:v>Izquierda</c:v>
                </c:pt>
                <c:pt idx="19">
                  <c:v>Centro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Hoja1!$B$2:$AC$2</c:f>
              <c:numCache>
                <c:formatCode>General</c:formatCode>
                <c:ptCount val="28"/>
                <c:pt idx="0">
                  <c:v>18</c:v>
                </c:pt>
                <c:pt idx="2">
                  <c:v>23.6</c:v>
                </c:pt>
                <c:pt idx="3">
                  <c:v>19.3</c:v>
                </c:pt>
                <c:pt idx="4">
                  <c:v>13.5</c:v>
                </c:pt>
                <c:pt idx="5">
                  <c:v>22.6</c:v>
                </c:pt>
                <c:pt idx="7">
                  <c:v>25.4</c:v>
                </c:pt>
                <c:pt idx="8">
                  <c:v>18.7</c:v>
                </c:pt>
                <c:pt idx="9">
                  <c:v>11.2</c:v>
                </c:pt>
                <c:pt idx="10">
                  <c:v>5.6</c:v>
                </c:pt>
                <c:pt idx="12">
                  <c:v>22.9</c:v>
                </c:pt>
                <c:pt idx="13">
                  <c:v>12.9</c:v>
                </c:pt>
                <c:pt idx="15">
                  <c:v>17.7</c:v>
                </c:pt>
                <c:pt idx="16">
                  <c:v>18.3</c:v>
                </c:pt>
                <c:pt idx="18">
                  <c:v>34.1</c:v>
                </c:pt>
                <c:pt idx="19">
                  <c:v>30.2</c:v>
                </c:pt>
                <c:pt idx="20">
                  <c:v>16.899999999999999</c:v>
                </c:pt>
                <c:pt idx="21">
                  <c:v>20</c:v>
                </c:pt>
                <c:pt idx="22">
                  <c:v>13.9</c:v>
                </c:pt>
                <c:pt idx="24">
                  <c:v>61.5</c:v>
                </c:pt>
                <c:pt idx="25">
                  <c:v>18</c:v>
                </c:pt>
                <c:pt idx="26">
                  <c:v>16</c:v>
                </c:pt>
                <c:pt idx="27">
                  <c:v>12.4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3C-2F49-98E1-DD1B6824DB7D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Igual</c:v>
                </c:pt>
              </c:strCache>
            </c:strRef>
          </c:tx>
          <c:spPr>
            <a:solidFill>
              <a:srgbClr val="DDDDD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7">
                  <c:v>18-29</c:v>
                </c:pt>
                <c:pt idx="8">
                  <c:v>30-44</c:v>
                </c:pt>
                <c:pt idx="9">
                  <c:v>45-59</c:v>
                </c:pt>
                <c:pt idx="10">
                  <c:v>60-más</c:v>
                </c:pt>
                <c:pt idx="12">
                  <c:v>Hombre</c:v>
                </c:pt>
                <c:pt idx="13">
                  <c:v>Mujer</c:v>
                </c:pt>
                <c:pt idx="15">
                  <c:v>Provincias</c:v>
                </c:pt>
                <c:pt idx="16">
                  <c:v>Lima</c:v>
                </c:pt>
                <c:pt idx="18">
                  <c:v>Izquierda</c:v>
                </c:pt>
                <c:pt idx="19">
                  <c:v>Centro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Hoja1!$B$3:$AC$3</c:f>
              <c:numCache>
                <c:formatCode>General</c:formatCode>
                <c:ptCount val="28"/>
                <c:pt idx="0">
                  <c:v>26</c:v>
                </c:pt>
                <c:pt idx="2">
                  <c:v>22.7</c:v>
                </c:pt>
                <c:pt idx="3">
                  <c:v>28.6</c:v>
                </c:pt>
                <c:pt idx="4">
                  <c:v>27.7</c:v>
                </c:pt>
                <c:pt idx="5">
                  <c:v>22.2</c:v>
                </c:pt>
                <c:pt idx="7">
                  <c:v>28.8</c:v>
                </c:pt>
                <c:pt idx="8">
                  <c:v>27.3</c:v>
                </c:pt>
                <c:pt idx="9">
                  <c:v>18.2</c:v>
                </c:pt>
                <c:pt idx="10">
                  <c:v>28.1</c:v>
                </c:pt>
                <c:pt idx="12">
                  <c:v>28.6</c:v>
                </c:pt>
                <c:pt idx="13">
                  <c:v>23.3</c:v>
                </c:pt>
                <c:pt idx="15">
                  <c:v>22.4</c:v>
                </c:pt>
                <c:pt idx="16">
                  <c:v>31</c:v>
                </c:pt>
                <c:pt idx="18">
                  <c:v>23.5</c:v>
                </c:pt>
                <c:pt idx="19">
                  <c:v>29.8</c:v>
                </c:pt>
                <c:pt idx="20">
                  <c:v>14.4</c:v>
                </c:pt>
                <c:pt idx="21">
                  <c:v>25.5</c:v>
                </c:pt>
                <c:pt idx="22">
                  <c:v>28.4</c:v>
                </c:pt>
                <c:pt idx="24">
                  <c:v>30.5</c:v>
                </c:pt>
                <c:pt idx="25">
                  <c:v>26.9</c:v>
                </c:pt>
                <c:pt idx="26">
                  <c:v>24.2</c:v>
                </c:pt>
                <c:pt idx="27">
                  <c:v>20.2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3C-2F49-98E1-DD1B6824DB7D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Peor/Mucho peor</c:v>
                </c:pt>
              </c:strCache>
            </c:strRef>
          </c:tx>
          <c:spPr>
            <a:solidFill>
              <a:srgbClr val="FA243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7">
                  <c:v>18-29</c:v>
                </c:pt>
                <c:pt idx="8">
                  <c:v>30-44</c:v>
                </c:pt>
                <c:pt idx="9">
                  <c:v>45-59</c:v>
                </c:pt>
                <c:pt idx="10">
                  <c:v>60-más</c:v>
                </c:pt>
                <c:pt idx="12">
                  <c:v>Hombre</c:v>
                </c:pt>
                <c:pt idx="13">
                  <c:v>Mujer</c:v>
                </c:pt>
                <c:pt idx="15">
                  <c:v>Provincias</c:v>
                </c:pt>
                <c:pt idx="16">
                  <c:v>Lima</c:v>
                </c:pt>
                <c:pt idx="18">
                  <c:v>Izquierda</c:v>
                </c:pt>
                <c:pt idx="19">
                  <c:v>Centro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Hoja1!$B$4:$AC$4</c:f>
              <c:numCache>
                <c:formatCode>General</c:formatCode>
                <c:ptCount val="28"/>
                <c:pt idx="0">
                  <c:v>47.1</c:v>
                </c:pt>
                <c:pt idx="2">
                  <c:v>50.5</c:v>
                </c:pt>
                <c:pt idx="3">
                  <c:v>46.9</c:v>
                </c:pt>
                <c:pt idx="4">
                  <c:v>49.1</c:v>
                </c:pt>
                <c:pt idx="5">
                  <c:v>43.9</c:v>
                </c:pt>
                <c:pt idx="7">
                  <c:v>40.4</c:v>
                </c:pt>
                <c:pt idx="8">
                  <c:v>48</c:v>
                </c:pt>
                <c:pt idx="9">
                  <c:v>57.8</c:v>
                </c:pt>
                <c:pt idx="10">
                  <c:v>44.2</c:v>
                </c:pt>
                <c:pt idx="12">
                  <c:v>42</c:v>
                </c:pt>
                <c:pt idx="13">
                  <c:v>52.3</c:v>
                </c:pt>
                <c:pt idx="15">
                  <c:v>52</c:v>
                </c:pt>
                <c:pt idx="16">
                  <c:v>40.299999999999997</c:v>
                </c:pt>
                <c:pt idx="18">
                  <c:v>38.299999999999997</c:v>
                </c:pt>
                <c:pt idx="19">
                  <c:v>38.6</c:v>
                </c:pt>
                <c:pt idx="20">
                  <c:v>65.599999999999994</c:v>
                </c:pt>
                <c:pt idx="21">
                  <c:v>42.1</c:v>
                </c:pt>
                <c:pt idx="22">
                  <c:v>46.1</c:v>
                </c:pt>
                <c:pt idx="24">
                  <c:v>8</c:v>
                </c:pt>
                <c:pt idx="25">
                  <c:v>45.7</c:v>
                </c:pt>
                <c:pt idx="26">
                  <c:v>55.8</c:v>
                </c:pt>
                <c:pt idx="27">
                  <c:v>40.700000000000003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3C-2F49-98E1-DD1B6824D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100"/>
        <c:axId val="49281536"/>
        <c:axId val="97980928"/>
      </c:barChart>
      <c:catAx>
        <c:axId val="492815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s-ES"/>
          </a:p>
        </c:txPr>
        <c:crossAx val="97980928"/>
        <c:crosses val="autoZero"/>
        <c:auto val="1"/>
        <c:lblAlgn val="ctr"/>
        <c:lblOffset val="100"/>
        <c:noMultiLvlLbl val="0"/>
      </c:catAx>
      <c:valAx>
        <c:axId val="9798092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492815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2413420650597961E-2"/>
          <c:y val="1.0032610052143526E-2"/>
          <c:w val="0.89999997478637128"/>
          <c:h val="4.9540107692892035E-2"/>
        </c:manualLayout>
      </c:layout>
      <c:overlay val="0"/>
      <c:txPr>
        <a:bodyPr/>
        <a:lstStyle/>
        <a:p>
          <a:pPr>
            <a:defRPr sz="105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+mn-lt"/>
          <a:ea typeface="Tahoma" pitchFamily="34" charset="0"/>
          <a:cs typeface="Tahoma" pitchFamily="34" charset="0"/>
        </a:defRPr>
      </a:pPr>
      <a:endParaRPr lang="es-E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3538385826771E-2"/>
          <c:y val="0.10086336731893658"/>
          <c:w val="0.93635396161417328"/>
          <c:h val="0.6976584459085633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Mucho mejor que hace un año + Mejor que 
hace un año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2.6838318533459169E-2"/>
                  <c:y val="-6.3878018981412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AD-4F35-864B-D0607ADEAD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Mar - 22
(n: 1142)</c:v>
                </c:pt>
                <c:pt idx="1">
                  <c:v>May - 22
(n: 1026)</c:v>
                </c:pt>
              </c:strCache>
            </c:strRef>
          </c:cat>
          <c:val>
            <c:numRef>
              <c:f>Hoja1!$B$2:$B$3</c:f>
              <c:numCache>
                <c:formatCode>0</c:formatCode>
                <c:ptCount val="2"/>
                <c:pt idx="0" formatCode="General">
                  <c:v>19.600000000000001</c:v>
                </c:pt>
                <c:pt idx="1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D0-421C-943B-6A3AE491509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Igual que hace un año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2"/>
              </a:solidFill>
              <a:ln w="9525">
                <a:solidFill>
                  <a:schemeClr val="bg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Mar - 22
(n: 1142)</c:v>
                </c:pt>
                <c:pt idx="1">
                  <c:v>May - 22
(n: 1026)</c:v>
                </c:pt>
              </c:strCache>
            </c:strRef>
          </c:cat>
          <c:val>
            <c:numRef>
              <c:f>Hoja1!$C$2:$C$3</c:f>
              <c:numCache>
                <c:formatCode>0</c:formatCode>
                <c:ptCount val="2"/>
                <c:pt idx="0" formatCode="General">
                  <c:v>29.5</c:v>
                </c:pt>
                <c:pt idx="1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1D0-421C-943B-6A3AE4915090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Peor que hace un año + Mucho peor que hace 
un año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Mar - 22
(n: 1142)</c:v>
                </c:pt>
                <c:pt idx="1">
                  <c:v>May - 22
(n: 1026)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0">
                  <c:v>39</c:v>
                </c:pt>
                <c:pt idx="1">
                  <c:v>47.1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1D0-421C-943B-6A3AE4915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805504"/>
        <c:axId val="350945472"/>
      </c:lineChart>
      <c:catAx>
        <c:axId val="6880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50945472"/>
        <c:crosses val="autoZero"/>
        <c:auto val="1"/>
        <c:lblAlgn val="ctr"/>
        <c:lblOffset val="100"/>
        <c:noMultiLvlLbl val="0"/>
      </c:catAx>
      <c:valAx>
        <c:axId val="35094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880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9215963623611691E-2"/>
          <c:y val="0.94046011839156274"/>
          <c:w val="0.82878884231485239"/>
          <c:h val="5.95398816084372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62456003277851"/>
          <c:y val="0.17320381794187154"/>
          <c:w val="0.52723032755461019"/>
          <c:h val="0.79084549133191528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00-4D49-AB5F-5DCB2090EE3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00-4D49-AB5F-5DCB2090EE3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E00-4D49-AB5F-5DCB2090EE3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E00-4D49-AB5F-5DCB2090EE3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731-4528-8CA0-93011D6A0D9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731-4528-8CA0-93011D6A0D9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731-4528-8CA0-93011D6A0D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CL" sz="1400" b="0" i="0" u="none" strike="noStrike" kern="1200" spc="0" baseline="0">
                    <a:solidFill>
                      <a:schemeClr val="bg1"/>
                    </a:solidFill>
                    <a:latin typeface="Avenir LT Std 65 Medium" panose="020B060302020302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Hoja1!$A$2:$A$8</c:f>
              <c:strCache>
                <c:ptCount val="7"/>
                <c:pt idx="0">
                  <c:v>Izquierda</c:v>
                </c:pt>
                <c:pt idx="1">
                  <c:v>Centro izquierda</c:v>
                </c:pt>
                <c:pt idx="2">
                  <c:v>Centro</c:v>
                </c:pt>
                <c:pt idx="3">
                  <c:v>Centro Derecha</c:v>
                </c:pt>
                <c:pt idx="4">
                  <c:v>Derecha</c:v>
                </c:pt>
                <c:pt idx="5">
                  <c:v>Sin Posición Política</c:v>
                </c:pt>
                <c:pt idx="6">
                  <c:v>No sé</c:v>
                </c:pt>
              </c:strCache>
            </c:strRef>
          </c:cat>
          <c:val>
            <c:numRef>
              <c:f>Hoja1!$B$2:$B$8</c:f>
              <c:numCache>
                <c:formatCode>0.0</c:formatCode>
                <c:ptCount val="7"/>
                <c:pt idx="0">
                  <c:v>3.4609616751712848</c:v>
                </c:pt>
                <c:pt idx="1">
                  <c:v>3.1363952133710811</c:v>
                </c:pt>
                <c:pt idx="2">
                  <c:v>10.53231880621602</c:v>
                </c:pt>
                <c:pt idx="3">
                  <c:v>5.1494217627412713</c:v>
                </c:pt>
                <c:pt idx="4">
                  <c:v>8.8241716297946517</c:v>
                </c:pt>
                <c:pt idx="5">
                  <c:v>58.937726996923907</c:v>
                </c:pt>
                <c:pt idx="6">
                  <c:v>9.9590039157817873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E00-4D49-AB5F-5DCB2090EE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CL" sz="1200" b="0" i="0" u="none" strike="noStrike" kern="1200" spc="0" baseline="0">
              <a:solidFill>
                <a:schemeClr val="tx2"/>
              </a:solidFill>
              <a:latin typeface="Avenir LT Std 65 Medium" panose="020B0603020203020204" pitchFamily="34" charset="0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 rtl="0">
        <a:defRPr lang="es-CL" sz="2000" b="0" i="0" u="none" strike="noStrike" kern="1200" spc="0" baseline="0">
          <a:solidFill>
            <a:schemeClr val="tx2"/>
          </a:solidFill>
          <a:latin typeface="Avenir LT Std 65 Medium" panose="020B0603020203020204" pitchFamily="34" charset="0"/>
          <a:ea typeface="+mn-ea"/>
          <a:cs typeface="+mn-cs"/>
        </a:defRPr>
      </a:pPr>
      <a:endParaRPr lang="es-E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915241196946383"/>
          <c:y val="6.516668712624729E-3"/>
          <c:w val="0.55650170017407619"/>
          <c:h val="0.88303012234829226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Hoja1!$A$5</c:f>
              <c:strCache>
                <c:ptCount val="1"/>
                <c:pt idx="0">
                  <c:v>NsNr</c:v>
                </c:pt>
              </c:strCache>
            </c:strRef>
          </c:tx>
          <c:spPr>
            <a:pattFill prst="ltUpDiag">
              <a:fgClr>
                <a:srgbClr val="000000"/>
              </a:fgClr>
              <a:bgClr>
                <a:sysClr val="window" lastClr="FFFFFF"/>
              </a:bgClr>
            </a:pattFill>
          </c:spPr>
          <c:invertIfNegative val="0"/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Hoja1!$B$1:$B$1</c:f>
              <c:strCache>
                <c:ptCount val="1"/>
                <c:pt idx="0">
                  <c:v>May - 22 (N: 1026)</c:v>
                </c:pt>
              </c:strCache>
            </c:strRef>
          </c:cat>
          <c:val>
            <c:numRef>
              <c:f>Hoja1!$B$5:$B$5</c:f>
              <c:numCache>
                <c:formatCode>General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C8-D84A-A24D-C052DED7A832}"/>
            </c:ext>
          </c:extLst>
        </c:ser>
        <c:ser>
          <c:idx val="1"/>
          <c:order val="1"/>
          <c:tx>
            <c:strRef>
              <c:f>Hoja1!$A$4</c:f>
              <c:strCache>
                <c:ptCount val="1"/>
                <c:pt idx="0">
                  <c:v>Mala/Muy Mala</c:v>
                </c:pt>
              </c:strCache>
            </c:strRef>
          </c:tx>
          <c:spPr>
            <a:solidFill>
              <a:srgbClr val="FA2434"/>
            </a:solidFill>
            <a:ln>
              <a:solidFill>
                <a:sysClr val="window" lastClr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Hoja1!$B$1:$B$1</c:f>
              <c:strCache>
                <c:ptCount val="1"/>
                <c:pt idx="0">
                  <c:v>May - 22 (N: 1026)</c:v>
                </c:pt>
              </c:strCache>
            </c:strRef>
          </c:cat>
          <c:val>
            <c:numRef>
              <c:f>Hoja1!$B$4:$B$4</c:f>
              <c:numCache>
                <c:formatCode>General</c:formatCode>
                <c:ptCount val="1"/>
                <c:pt idx="0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C8-D84A-A24D-C052DED7A832}"/>
            </c:ext>
          </c:extLst>
        </c:ser>
        <c:ser>
          <c:idx val="2"/>
          <c:order val="2"/>
          <c:tx>
            <c:strRef>
              <c:f>Hoja1!$A$3</c:f>
              <c:strCache>
                <c:ptCount val="1"/>
                <c:pt idx="0">
                  <c:v>Regular</c:v>
                </c:pt>
              </c:strCache>
            </c:strRef>
          </c:tx>
          <c:spPr>
            <a:solidFill>
              <a:srgbClr val="DDDDDD"/>
            </a:solidFill>
            <a:ln>
              <a:solidFill>
                <a:srgbClr val="DDDDDD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Hoja1!$B$1:$B$1</c:f>
              <c:strCache>
                <c:ptCount val="1"/>
                <c:pt idx="0">
                  <c:v>May - 22 (N: 1026)</c:v>
                </c:pt>
              </c:strCache>
            </c:strRef>
          </c:cat>
          <c:val>
            <c:numRef>
              <c:f>Hoja1!$B$3:$B$3</c:f>
              <c:numCache>
                <c:formatCode>General</c:formatCode>
                <c:ptCount val="1"/>
                <c:pt idx="0">
                  <c:v>48.2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C8-D84A-A24D-C052DED7A832}"/>
            </c:ext>
          </c:extLst>
        </c:ser>
        <c:ser>
          <c:idx val="0"/>
          <c:order val="3"/>
          <c:tx>
            <c:strRef>
              <c:f>Hoja1!$A$2</c:f>
              <c:strCache>
                <c:ptCount val="1"/>
                <c:pt idx="0">
                  <c:v>Buena /Muy Buena</c:v>
                </c:pt>
              </c:strCache>
            </c:strRef>
          </c:tx>
          <c:spPr>
            <a:solidFill>
              <a:srgbClr val="29ABE2"/>
            </a:solidFill>
            <a:ln>
              <a:solidFill>
                <a:srgbClr val="29ABE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Hoja1!$B$1:$B$1</c:f>
              <c:strCache>
                <c:ptCount val="1"/>
                <c:pt idx="0">
                  <c:v>May - 22 (N: 1026)</c:v>
                </c:pt>
              </c:strCache>
            </c:strRef>
          </c:cat>
          <c:val>
            <c:numRef>
              <c:f>Hoja1!$B$2:$B$2</c:f>
              <c:numCache>
                <c:formatCode>General</c:formatCode>
                <c:ptCount val="1"/>
                <c:pt idx="0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C8-D84A-A24D-C052DED7A8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00"/>
        <c:axId val="94099456"/>
        <c:axId val="48737088"/>
      </c:barChart>
      <c:catAx>
        <c:axId val="94099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s-ES"/>
          </a:p>
        </c:txPr>
        <c:crossAx val="48737088"/>
        <c:crosses val="autoZero"/>
        <c:auto val="1"/>
        <c:lblAlgn val="ctr"/>
        <c:lblOffset val="100"/>
        <c:noMultiLvlLbl val="0"/>
      </c:catAx>
      <c:valAx>
        <c:axId val="48737088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409945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2.0045051384515906E-2"/>
          <c:y val="0.16058485084148902"/>
          <c:w val="0.32593332468748004"/>
          <c:h val="0.7055529183626061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+mn-lt"/>
        </a:defRPr>
      </a:pPr>
      <a:endParaRPr lang="es-E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Buena /Muy Buena</c:v>
                </c:pt>
              </c:strCache>
            </c:strRef>
          </c:tx>
          <c:spPr>
            <a:solidFill>
              <a:srgbClr val="29ABE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7">
                  <c:v>18-29</c:v>
                </c:pt>
                <c:pt idx="8">
                  <c:v>30-44</c:v>
                </c:pt>
                <c:pt idx="9">
                  <c:v>45-59</c:v>
                </c:pt>
                <c:pt idx="10">
                  <c:v>60-más</c:v>
                </c:pt>
                <c:pt idx="12">
                  <c:v>Hombre</c:v>
                </c:pt>
                <c:pt idx="13">
                  <c:v>Mujer</c:v>
                </c:pt>
                <c:pt idx="15">
                  <c:v>Provincias</c:v>
                </c:pt>
                <c:pt idx="16">
                  <c:v>Lima</c:v>
                </c:pt>
                <c:pt idx="18">
                  <c:v>Izquierda</c:v>
                </c:pt>
                <c:pt idx="19">
                  <c:v>Centro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Hoja1!$B$2:$AC$2</c:f>
              <c:numCache>
                <c:formatCode>General</c:formatCode>
                <c:ptCount val="28"/>
                <c:pt idx="0">
                  <c:v>7.7</c:v>
                </c:pt>
                <c:pt idx="2">
                  <c:v>24.7</c:v>
                </c:pt>
                <c:pt idx="3">
                  <c:v>10.7</c:v>
                </c:pt>
                <c:pt idx="4">
                  <c:v>6.2</c:v>
                </c:pt>
                <c:pt idx="5">
                  <c:v>5.4</c:v>
                </c:pt>
                <c:pt idx="7">
                  <c:v>9.5</c:v>
                </c:pt>
                <c:pt idx="8">
                  <c:v>8.1</c:v>
                </c:pt>
                <c:pt idx="9">
                  <c:v>6.5</c:v>
                </c:pt>
                <c:pt idx="10">
                  <c:v>3</c:v>
                </c:pt>
                <c:pt idx="12">
                  <c:v>8.8000000000000007</c:v>
                </c:pt>
                <c:pt idx="13">
                  <c:v>6.6</c:v>
                </c:pt>
                <c:pt idx="15">
                  <c:v>6.4</c:v>
                </c:pt>
                <c:pt idx="16">
                  <c:v>9.5</c:v>
                </c:pt>
                <c:pt idx="18">
                  <c:v>16.8</c:v>
                </c:pt>
                <c:pt idx="19">
                  <c:v>16.5</c:v>
                </c:pt>
                <c:pt idx="20">
                  <c:v>11</c:v>
                </c:pt>
                <c:pt idx="21">
                  <c:v>6</c:v>
                </c:pt>
                <c:pt idx="22">
                  <c:v>4.5999999999999996</c:v>
                </c:pt>
                <c:pt idx="24">
                  <c:v>22.8</c:v>
                </c:pt>
                <c:pt idx="25">
                  <c:v>6.3</c:v>
                </c:pt>
                <c:pt idx="26">
                  <c:v>11.6</c:v>
                </c:pt>
                <c:pt idx="2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3C-2F49-98E1-DD1B6824DB7D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Regular</c:v>
                </c:pt>
              </c:strCache>
            </c:strRef>
          </c:tx>
          <c:spPr>
            <a:solidFill>
              <a:srgbClr val="DDDDD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7">
                  <c:v>18-29</c:v>
                </c:pt>
                <c:pt idx="8">
                  <c:v>30-44</c:v>
                </c:pt>
                <c:pt idx="9">
                  <c:v>45-59</c:v>
                </c:pt>
                <c:pt idx="10">
                  <c:v>60-más</c:v>
                </c:pt>
                <c:pt idx="12">
                  <c:v>Hombre</c:v>
                </c:pt>
                <c:pt idx="13">
                  <c:v>Mujer</c:v>
                </c:pt>
                <c:pt idx="15">
                  <c:v>Provincias</c:v>
                </c:pt>
                <c:pt idx="16">
                  <c:v>Lima</c:v>
                </c:pt>
                <c:pt idx="18">
                  <c:v>Izquierda</c:v>
                </c:pt>
                <c:pt idx="19">
                  <c:v>Centro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Hoja1!$B$3:$AC$3</c:f>
              <c:numCache>
                <c:formatCode>General</c:formatCode>
                <c:ptCount val="28"/>
                <c:pt idx="0">
                  <c:v>48.2</c:v>
                </c:pt>
                <c:pt idx="2">
                  <c:v>42.1</c:v>
                </c:pt>
                <c:pt idx="3">
                  <c:v>54</c:v>
                </c:pt>
                <c:pt idx="4">
                  <c:v>48.3</c:v>
                </c:pt>
                <c:pt idx="5">
                  <c:v>45</c:v>
                </c:pt>
                <c:pt idx="7">
                  <c:v>57.5</c:v>
                </c:pt>
                <c:pt idx="8">
                  <c:v>46.4</c:v>
                </c:pt>
                <c:pt idx="9">
                  <c:v>46.5</c:v>
                </c:pt>
                <c:pt idx="10">
                  <c:v>29</c:v>
                </c:pt>
                <c:pt idx="12">
                  <c:v>48.8</c:v>
                </c:pt>
                <c:pt idx="13">
                  <c:v>47.6</c:v>
                </c:pt>
                <c:pt idx="15">
                  <c:v>48.6</c:v>
                </c:pt>
                <c:pt idx="16">
                  <c:v>47.6</c:v>
                </c:pt>
                <c:pt idx="18">
                  <c:v>46.1</c:v>
                </c:pt>
                <c:pt idx="19">
                  <c:v>44.7</c:v>
                </c:pt>
                <c:pt idx="20">
                  <c:v>54.5</c:v>
                </c:pt>
                <c:pt idx="21">
                  <c:v>42.4</c:v>
                </c:pt>
                <c:pt idx="22">
                  <c:v>48.6</c:v>
                </c:pt>
                <c:pt idx="24">
                  <c:v>31.1</c:v>
                </c:pt>
                <c:pt idx="25">
                  <c:v>50.5</c:v>
                </c:pt>
                <c:pt idx="26">
                  <c:v>46.5</c:v>
                </c:pt>
                <c:pt idx="27">
                  <c:v>31.2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3C-2F49-98E1-DD1B6824DB7D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Mala/Muy Mala</c:v>
                </c:pt>
              </c:strCache>
            </c:strRef>
          </c:tx>
          <c:spPr>
            <a:solidFill>
              <a:srgbClr val="FA243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7">
                  <c:v>18-29</c:v>
                </c:pt>
                <c:pt idx="8">
                  <c:v>30-44</c:v>
                </c:pt>
                <c:pt idx="9">
                  <c:v>45-59</c:v>
                </c:pt>
                <c:pt idx="10">
                  <c:v>60-más</c:v>
                </c:pt>
                <c:pt idx="12">
                  <c:v>Hombre</c:v>
                </c:pt>
                <c:pt idx="13">
                  <c:v>Mujer</c:v>
                </c:pt>
                <c:pt idx="15">
                  <c:v>Provincias</c:v>
                </c:pt>
                <c:pt idx="16">
                  <c:v>Lima</c:v>
                </c:pt>
                <c:pt idx="18">
                  <c:v>Izquierda</c:v>
                </c:pt>
                <c:pt idx="19">
                  <c:v>Centro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Hoja1!$B$4:$AC$4</c:f>
              <c:numCache>
                <c:formatCode>General</c:formatCode>
                <c:ptCount val="28"/>
                <c:pt idx="0">
                  <c:v>44</c:v>
                </c:pt>
                <c:pt idx="2">
                  <c:v>33.299999999999997</c:v>
                </c:pt>
                <c:pt idx="3">
                  <c:v>35.299999999999997</c:v>
                </c:pt>
                <c:pt idx="4">
                  <c:v>45.3</c:v>
                </c:pt>
                <c:pt idx="5">
                  <c:v>49.6</c:v>
                </c:pt>
                <c:pt idx="7">
                  <c:v>33</c:v>
                </c:pt>
                <c:pt idx="8">
                  <c:v>45.2</c:v>
                </c:pt>
                <c:pt idx="9">
                  <c:v>47</c:v>
                </c:pt>
                <c:pt idx="10">
                  <c:v>67.900000000000006</c:v>
                </c:pt>
                <c:pt idx="12">
                  <c:v>42.5</c:v>
                </c:pt>
                <c:pt idx="13">
                  <c:v>45.6</c:v>
                </c:pt>
                <c:pt idx="15">
                  <c:v>44.8</c:v>
                </c:pt>
                <c:pt idx="16">
                  <c:v>42.9</c:v>
                </c:pt>
                <c:pt idx="18">
                  <c:v>37.1</c:v>
                </c:pt>
                <c:pt idx="19">
                  <c:v>38.700000000000003</c:v>
                </c:pt>
                <c:pt idx="20">
                  <c:v>34.5</c:v>
                </c:pt>
                <c:pt idx="21">
                  <c:v>50.7</c:v>
                </c:pt>
                <c:pt idx="22">
                  <c:v>46.9</c:v>
                </c:pt>
                <c:pt idx="24">
                  <c:v>46</c:v>
                </c:pt>
                <c:pt idx="25">
                  <c:v>43.1</c:v>
                </c:pt>
                <c:pt idx="26">
                  <c:v>41.8</c:v>
                </c:pt>
                <c:pt idx="27">
                  <c:v>64.8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3C-2F49-98E1-DD1B6824D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100"/>
        <c:axId val="49281536"/>
        <c:axId val="97980928"/>
      </c:barChart>
      <c:catAx>
        <c:axId val="492815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s-ES"/>
          </a:p>
        </c:txPr>
        <c:crossAx val="97980928"/>
        <c:crosses val="autoZero"/>
        <c:auto val="1"/>
        <c:lblAlgn val="ctr"/>
        <c:lblOffset val="100"/>
        <c:noMultiLvlLbl val="0"/>
      </c:catAx>
      <c:valAx>
        <c:axId val="9798092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492815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2413420650597961E-2"/>
          <c:y val="1.0032610052143526E-2"/>
          <c:w val="0.89999997478637128"/>
          <c:h val="4.9540107692892035E-2"/>
        </c:manualLayout>
      </c:layout>
      <c:overlay val="0"/>
      <c:txPr>
        <a:bodyPr/>
        <a:lstStyle/>
        <a:p>
          <a:pPr>
            <a:defRPr sz="105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+mn-lt"/>
          <a:ea typeface="Tahoma" pitchFamily="34" charset="0"/>
          <a:cs typeface="Tahoma" pitchFamily="34" charset="0"/>
        </a:defRPr>
      </a:pPr>
      <a:endParaRPr lang="es-E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3538385826771E-2"/>
          <c:y val="0.10086336731893658"/>
          <c:w val="0.93635396161417328"/>
          <c:h val="0.6976584459085633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Buena /Muy Buena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2.6838318533459169E-2"/>
                  <c:y val="-6.3878018981412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AD-4F35-864B-D0607ADEAD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Mar - 22
(n: 1142)</c:v>
                </c:pt>
                <c:pt idx="1">
                  <c:v>May - 22
(n: 1026)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7.7</c:v>
                </c:pt>
                <c:pt idx="1">
                  <c:v>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D0-421C-943B-6A3AE491509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Regular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2"/>
              </a:solidFill>
              <a:ln w="9525">
                <a:solidFill>
                  <a:schemeClr val="bg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Mar - 22
(n: 1142)</c:v>
                </c:pt>
                <c:pt idx="1">
                  <c:v>May - 22
(n: 1026)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50.1</c:v>
                </c:pt>
                <c:pt idx="1">
                  <c:v>48.2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1D0-421C-943B-6A3AE4915090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Mala/Muy Mala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Mar - 22
(n: 1142)</c:v>
                </c:pt>
                <c:pt idx="1">
                  <c:v>May - 22
(n: 1026)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0">
                  <c:v>41.3</c:v>
                </c:pt>
                <c:pt idx="1">
                  <c:v>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1D0-421C-943B-6A3AE4915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805504"/>
        <c:axId val="350945472"/>
      </c:lineChart>
      <c:catAx>
        <c:axId val="6880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50945472"/>
        <c:crosses val="autoZero"/>
        <c:auto val="1"/>
        <c:lblAlgn val="ctr"/>
        <c:lblOffset val="100"/>
        <c:noMultiLvlLbl val="0"/>
      </c:catAx>
      <c:valAx>
        <c:axId val="35094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880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9215963623611691E-2"/>
          <c:y val="0.94046011839156274"/>
          <c:w val="0.82878884231485239"/>
          <c:h val="5.95398816084372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E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915241196946383"/>
          <c:y val="6.516668712624729E-3"/>
          <c:w val="0.55650170017407619"/>
          <c:h val="0.88303012234829226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Hoja1!$A$5</c:f>
              <c:strCache>
                <c:ptCount val="1"/>
                <c:pt idx="0">
                  <c:v>NsNR</c:v>
                </c:pt>
              </c:strCache>
            </c:strRef>
          </c:tx>
          <c:spPr>
            <a:pattFill prst="ltUpDiag">
              <a:fgClr>
                <a:srgbClr val="000000"/>
              </a:fgClr>
              <a:bgClr>
                <a:sysClr val="window" lastClr="FFFFFF"/>
              </a:bgClr>
            </a:pattFill>
          </c:spPr>
          <c:invertIfNegative val="0"/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Hoja1!$B$1:$B$1</c:f>
              <c:strCache>
                <c:ptCount val="1"/>
                <c:pt idx="0">
                  <c:v>May - 22 (N: 1026)</c:v>
                </c:pt>
              </c:strCache>
            </c:strRef>
          </c:cat>
          <c:val>
            <c:numRef>
              <c:f>Hoja1!$B$5:$B$5</c:f>
              <c:numCache>
                <c:formatCode>General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C8-D84A-A24D-C052DED7A832}"/>
            </c:ext>
          </c:extLst>
        </c:ser>
        <c:ser>
          <c:idx val="1"/>
          <c:order val="1"/>
          <c:tx>
            <c:strRef>
              <c:f>Hoja1!$A$4</c:f>
              <c:strCache>
                <c:ptCount val="1"/>
                <c:pt idx="0">
                  <c:v>Peor/Mucho peor</c:v>
                </c:pt>
              </c:strCache>
            </c:strRef>
          </c:tx>
          <c:spPr>
            <a:solidFill>
              <a:srgbClr val="FA2434"/>
            </a:solidFill>
            <a:ln>
              <a:solidFill>
                <a:sysClr val="window" lastClr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Hoja1!$B$1:$B$1</c:f>
              <c:strCache>
                <c:ptCount val="1"/>
                <c:pt idx="0">
                  <c:v>May - 22 (N: 1026)</c:v>
                </c:pt>
              </c:strCache>
            </c:strRef>
          </c:cat>
          <c:val>
            <c:numRef>
              <c:f>Hoja1!$B$4:$B$4</c:f>
              <c:numCache>
                <c:formatCode>General</c:formatCode>
                <c:ptCount val="1"/>
                <c:pt idx="0">
                  <c:v>52.5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C8-D84A-A24D-C052DED7A832}"/>
            </c:ext>
          </c:extLst>
        </c:ser>
        <c:ser>
          <c:idx val="2"/>
          <c:order val="2"/>
          <c:tx>
            <c:strRef>
              <c:f>Hoja1!$A$3</c:f>
              <c:strCache>
                <c:ptCount val="1"/>
                <c:pt idx="0">
                  <c:v>Igual</c:v>
                </c:pt>
              </c:strCache>
            </c:strRef>
          </c:tx>
          <c:spPr>
            <a:solidFill>
              <a:srgbClr val="DDDDDD"/>
            </a:solidFill>
            <a:ln>
              <a:solidFill>
                <a:srgbClr val="DDDDDD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Hoja1!$B$1:$B$1</c:f>
              <c:strCache>
                <c:ptCount val="1"/>
                <c:pt idx="0">
                  <c:v>May - 22 (N: 1026)</c:v>
                </c:pt>
              </c:strCache>
            </c:strRef>
          </c:cat>
          <c:val>
            <c:numRef>
              <c:f>Hoja1!$B$3:$B$3</c:f>
              <c:numCache>
                <c:formatCode>General</c:formatCode>
                <c:ptCount val="1"/>
                <c:pt idx="0">
                  <c:v>30.1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C8-D84A-A24D-C052DED7A832}"/>
            </c:ext>
          </c:extLst>
        </c:ser>
        <c:ser>
          <c:idx val="0"/>
          <c:order val="3"/>
          <c:tx>
            <c:strRef>
              <c:f>Hoja1!$A$2</c:f>
              <c:strCache>
                <c:ptCount val="1"/>
                <c:pt idx="0">
                  <c:v>Mejor/Mucho mejor</c:v>
                </c:pt>
              </c:strCache>
            </c:strRef>
          </c:tx>
          <c:spPr>
            <a:solidFill>
              <a:srgbClr val="29ABE2"/>
            </a:solidFill>
            <a:ln>
              <a:solidFill>
                <a:srgbClr val="29ABE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Hoja1!$B$1:$B$1</c:f>
              <c:strCache>
                <c:ptCount val="1"/>
                <c:pt idx="0">
                  <c:v>May - 22 (N: 1026)</c:v>
                </c:pt>
              </c:strCache>
            </c:strRef>
          </c:cat>
          <c:val>
            <c:numRef>
              <c:f>Hoja1!$B$2:$B$2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C8-D84A-A24D-C052DED7A8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00"/>
        <c:axId val="94099456"/>
        <c:axId val="48737088"/>
      </c:barChart>
      <c:catAx>
        <c:axId val="94099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s-ES"/>
          </a:p>
        </c:txPr>
        <c:crossAx val="48737088"/>
        <c:crosses val="autoZero"/>
        <c:auto val="1"/>
        <c:lblAlgn val="ctr"/>
        <c:lblOffset val="100"/>
        <c:noMultiLvlLbl val="0"/>
      </c:catAx>
      <c:valAx>
        <c:axId val="48737088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409945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2.0045051384515906E-2"/>
          <c:y val="0.16058485084148902"/>
          <c:w val="0.32593332468748004"/>
          <c:h val="0.7055529183626061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+mn-lt"/>
        </a:defRPr>
      </a:pPr>
      <a:endParaRPr lang="es-E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Mejor/Mucho mejor</c:v>
                </c:pt>
              </c:strCache>
            </c:strRef>
          </c:tx>
          <c:spPr>
            <a:solidFill>
              <a:srgbClr val="29ABE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7">
                  <c:v>18-29</c:v>
                </c:pt>
                <c:pt idx="8">
                  <c:v>30-44</c:v>
                </c:pt>
                <c:pt idx="9">
                  <c:v>45-59</c:v>
                </c:pt>
                <c:pt idx="10">
                  <c:v>60-más</c:v>
                </c:pt>
                <c:pt idx="12">
                  <c:v>Hombre</c:v>
                </c:pt>
                <c:pt idx="13">
                  <c:v>Mujer</c:v>
                </c:pt>
                <c:pt idx="15">
                  <c:v>Provincias</c:v>
                </c:pt>
                <c:pt idx="16">
                  <c:v>Lima</c:v>
                </c:pt>
                <c:pt idx="18">
                  <c:v>Izquierda</c:v>
                </c:pt>
                <c:pt idx="19">
                  <c:v>Centro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Hoja1!$B$2:$AC$2</c:f>
              <c:numCache>
                <c:formatCode>General</c:formatCode>
                <c:ptCount val="28"/>
                <c:pt idx="0">
                  <c:v>17</c:v>
                </c:pt>
                <c:pt idx="2">
                  <c:v>23.9</c:v>
                </c:pt>
                <c:pt idx="3">
                  <c:v>18.899999999999999</c:v>
                </c:pt>
                <c:pt idx="4">
                  <c:v>15.4</c:v>
                </c:pt>
                <c:pt idx="5">
                  <c:v>16.899999999999999</c:v>
                </c:pt>
                <c:pt idx="7">
                  <c:v>24.7</c:v>
                </c:pt>
                <c:pt idx="8">
                  <c:v>10.8</c:v>
                </c:pt>
                <c:pt idx="9">
                  <c:v>14.6</c:v>
                </c:pt>
                <c:pt idx="10">
                  <c:v>18.3</c:v>
                </c:pt>
                <c:pt idx="12">
                  <c:v>17.8</c:v>
                </c:pt>
                <c:pt idx="13">
                  <c:v>16.100000000000001</c:v>
                </c:pt>
                <c:pt idx="15">
                  <c:v>19.600000000000001</c:v>
                </c:pt>
                <c:pt idx="16">
                  <c:v>13.2</c:v>
                </c:pt>
                <c:pt idx="18">
                  <c:v>26.2</c:v>
                </c:pt>
                <c:pt idx="19">
                  <c:v>19.899999999999999</c:v>
                </c:pt>
                <c:pt idx="20">
                  <c:v>20.9</c:v>
                </c:pt>
                <c:pt idx="21">
                  <c:v>10.8</c:v>
                </c:pt>
                <c:pt idx="22">
                  <c:v>15.5</c:v>
                </c:pt>
                <c:pt idx="24">
                  <c:v>48.7</c:v>
                </c:pt>
                <c:pt idx="25">
                  <c:v>17.5</c:v>
                </c:pt>
                <c:pt idx="26">
                  <c:v>15.3</c:v>
                </c:pt>
                <c:pt idx="27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3C-2F49-98E1-DD1B6824DB7D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Igual</c:v>
                </c:pt>
              </c:strCache>
            </c:strRef>
          </c:tx>
          <c:spPr>
            <a:solidFill>
              <a:srgbClr val="DDDDD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7">
                  <c:v>18-29</c:v>
                </c:pt>
                <c:pt idx="8">
                  <c:v>30-44</c:v>
                </c:pt>
                <c:pt idx="9">
                  <c:v>45-59</c:v>
                </c:pt>
                <c:pt idx="10">
                  <c:v>60-más</c:v>
                </c:pt>
                <c:pt idx="12">
                  <c:v>Hombre</c:v>
                </c:pt>
                <c:pt idx="13">
                  <c:v>Mujer</c:v>
                </c:pt>
                <c:pt idx="15">
                  <c:v>Provincias</c:v>
                </c:pt>
                <c:pt idx="16">
                  <c:v>Lima</c:v>
                </c:pt>
                <c:pt idx="18">
                  <c:v>Izquierda</c:v>
                </c:pt>
                <c:pt idx="19">
                  <c:v>Centro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Hoja1!$B$3:$AC$3</c:f>
              <c:numCache>
                <c:formatCode>General</c:formatCode>
                <c:ptCount val="28"/>
                <c:pt idx="0">
                  <c:v>30.1</c:v>
                </c:pt>
                <c:pt idx="2">
                  <c:v>36.200000000000003</c:v>
                </c:pt>
                <c:pt idx="3">
                  <c:v>31.3</c:v>
                </c:pt>
                <c:pt idx="4">
                  <c:v>31.1</c:v>
                </c:pt>
                <c:pt idx="5">
                  <c:v>27</c:v>
                </c:pt>
                <c:pt idx="7">
                  <c:v>30.5</c:v>
                </c:pt>
                <c:pt idx="8">
                  <c:v>32.4</c:v>
                </c:pt>
                <c:pt idx="9">
                  <c:v>33.4</c:v>
                </c:pt>
                <c:pt idx="10">
                  <c:v>15.2</c:v>
                </c:pt>
                <c:pt idx="12">
                  <c:v>34.299999999999997</c:v>
                </c:pt>
                <c:pt idx="13">
                  <c:v>25.8</c:v>
                </c:pt>
                <c:pt idx="15">
                  <c:v>29.4</c:v>
                </c:pt>
                <c:pt idx="16">
                  <c:v>31.1</c:v>
                </c:pt>
                <c:pt idx="18">
                  <c:v>34.9</c:v>
                </c:pt>
                <c:pt idx="19">
                  <c:v>37.5</c:v>
                </c:pt>
                <c:pt idx="20">
                  <c:v>37.299999999999997</c:v>
                </c:pt>
                <c:pt idx="21">
                  <c:v>33</c:v>
                </c:pt>
                <c:pt idx="22">
                  <c:v>26.1</c:v>
                </c:pt>
                <c:pt idx="24">
                  <c:v>39.5</c:v>
                </c:pt>
                <c:pt idx="25">
                  <c:v>29.9</c:v>
                </c:pt>
                <c:pt idx="26">
                  <c:v>30.9</c:v>
                </c:pt>
                <c:pt idx="27">
                  <c:v>26.8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3C-2F49-98E1-DD1B6824DB7D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Peor/Mucho peor</c:v>
                </c:pt>
              </c:strCache>
            </c:strRef>
          </c:tx>
          <c:spPr>
            <a:solidFill>
              <a:srgbClr val="FA243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7">
                  <c:v>18-29</c:v>
                </c:pt>
                <c:pt idx="8">
                  <c:v>30-44</c:v>
                </c:pt>
                <c:pt idx="9">
                  <c:v>45-59</c:v>
                </c:pt>
                <c:pt idx="10">
                  <c:v>60-más</c:v>
                </c:pt>
                <c:pt idx="12">
                  <c:v>Hombre</c:v>
                </c:pt>
                <c:pt idx="13">
                  <c:v>Mujer</c:v>
                </c:pt>
                <c:pt idx="15">
                  <c:v>Provincias</c:v>
                </c:pt>
                <c:pt idx="16">
                  <c:v>Lima</c:v>
                </c:pt>
                <c:pt idx="18">
                  <c:v>Izquierda</c:v>
                </c:pt>
                <c:pt idx="19">
                  <c:v>Centro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Hoja1!$B$4:$AC$4</c:f>
              <c:numCache>
                <c:formatCode>General</c:formatCode>
                <c:ptCount val="28"/>
                <c:pt idx="0">
                  <c:v>52.5</c:v>
                </c:pt>
                <c:pt idx="2">
                  <c:v>39.799999999999997</c:v>
                </c:pt>
                <c:pt idx="3">
                  <c:v>49.6</c:v>
                </c:pt>
                <c:pt idx="4">
                  <c:v>53</c:v>
                </c:pt>
                <c:pt idx="5">
                  <c:v>55.6</c:v>
                </c:pt>
                <c:pt idx="7">
                  <c:v>44.1</c:v>
                </c:pt>
                <c:pt idx="8">
                  <c:v>56.3</c:v>
                </c:pt>
                <c:pt idx="9">
                  <c:v>52</c:v>
                </c:pt>
                <c:pt idx="10">
                  <c:v>66.5</c:v>
                </c:pt>
                <c:pt idx="12">
                  <c:v>47.9</c:v>
                </c:pt>
                <c:pt idx="13">
                  <c:v>57.2</c:v>
                </c:pt>
                <c:pt idx="15">
                  <c:v>50.7</c:v>
                </c:pt>
                <c:pt idx="16">
                  <c:v>55</c:v>
                </c:pt>
                <c:pt idx="18">
                  <c:v>38.799999999999997</c:v>
                </c:pt>
                <c:pt idx="19">
                  <c:v>42.6</c:v>
                </c:pt>
                <c:pt idx="20">
                  <c:v>41.8</c:v>
                </c:pt>
                <c:pt idx="21">
                  <c:v>53.6</c:v>
                </c:pt>
                <c:pt idx="22">
                  <c:v>58.1</c:v>
                </c:pt>
                <c:pt idx="24">
                  <c:v>11.7</c:v>
                </c:pt>
                <c:pt idx="25">
                  <c:v>52.4</c:v>
                </c:pt>
                <c:pt idx="26">
                  <c:v>53.8</c:v>
                </c:pt>
                <c:pt idx="27">
                  <c:v>61.2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3C-2F49-98E1-DD1B6824D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100"/>
        <c:axId val="49281536"/>
        <c:axId val="97980928"/>
      </c:barChart>
      <c:catAx>
        <c:axId val="492815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s-ES"/>
          </a:p>
        </c:txPr>
        <c:crossAx val="97980928"/>
        <c:crosses val="autoZero"/>
        <c:auto val="1"/>
        <c:lblAlgn val="ctr"/>
        <c:lblOffset val="100"/>
        <c:noMultiLvlLbl val="0"/>
      </c:catAx>
      <c:valAx>
        <c:axId val="9798092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492815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2413420650597961E-2"/>
          <c:y val="1.0032610052143526E-2"/>
          <c:w val="0.89999997478637128"/>
          <c:h val="4.9540107692892035E-2"/>
        </c:manualLayout>
      </c:layout>
      <c:overlay val="0"/>
      <c:txPr>
        <a:bodyPr/>
        <a:lstStyle/>
        <a:p>
          <a:pPr>
            <a:defRPr sz="105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+mn-lt"/>
          <a:ea typeface="Tahoma" pitchFamily="34" charset="0"/>
          <a:cs typeface="Tahoma" pitchFamily="34" charset="0"/>
        </a:defRPr>
      </a:pPr>
      <a:endParaRPr lang="es-ES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3538385826771E-2"/>
          <c:y val="0.10086336731893658"/>
          <c:w val="0.93635396161417328"/>
          <c:h val="0.6976584459085633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Mejor/Mucho mejor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2.6838318533459169E-2"/>
                  <c:y val="-6.3878018981412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AD-4F35-864B-D0607ADEAD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Mar - 22
(n: 1142)</c:v>
                </c:pt>
                <c:pt idx="1">
                  <c:v>May - 22
(n: 1026)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15.6</c:v>
                </c:pt>
                <c:pt idx="1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D0-421C-943B-6A3AE491509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Igual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2"/>
              </a:solidFill>
              <a:ln w="9525">
                <a:solidFill>
                  <a:schemeClr val="bg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Mar - 22
(n: 1142)</c:v>
                </c:pt>
                <c:pt idx="1">
                  <c:v>May - 22
(n: 1026)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29.4</c:v>
                </c:pt>
                <c:pt idx="1">
                  <c:v>30.1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1D0-421C-943B-6A3AE4915090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Peor/Mucho peor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Mar - 22
(n: 1142)</c:v>
                </c:pt>
                <c:pt idx="1">
                  <c:v>May - 22
(n: 1026)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0">
                  <c:v>54</c:v>
                </c:pt>
                <c:pt idx="1">
                  <c:v>52.5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1D0-421C-943B-6A3AE4915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805504"/>
        <c:axId val="350945472"/>
      </c:lineChart>
      <c:catAx>
        <c:axId val="6880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50945472"/>
        <c:crosses val="autoZero"/>
        <c:auto val="1"/>
        <c:lblAlgn val="ctr"/>
        <c:lblOffset val="100"/>
        <c:noMultiLvlLbl val="0"/>
      </c:catAx>
      <c:valAx>
        <c:axId val="35094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880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9215963623611691E-2"/>
          <c:y val="0.94046011839156274"/>
          <c:w val="0.82878884231485239"/>
          <c:h val="5.95398816084372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E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915241196946383"/>
          <c:y val="6.516668712624729E-3"/>
          <c:w val="0.55650170017407619"/>
          <c:h val="0.88303012234829226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Hoja1!$A$5</c:f>
              <c:strCache>
                <c:ptCount val="1"/>
                <c:pt idx="0">
                  <c:v>NsNR</c:v>
                </c:pt>
              </c:strCache>
            </c:strRef>
          </c:tx>
          <c:spPr>
            <a:pattFill prst="ltUpDiag">
              <a:fgClr>
                <a:srgbClr val="000000"/>
              </a:fgClr>
              <a:bgClr>
                <a:sysClr val="window" lastClr="FFFFFF"/>
              </a:bgClr>
            </a:pattFill>
          </c:spPr>
          <c:invertIfNegative val="0"/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Hoja1!$B$1:$B$1</c:f>
              <c:strCache>
                <c:ptCount val="1"/>
                <c:pt idx="0">
                  <c:v>May - 22 (N: 1026)</c:v>
                </c:pt>
              </c:strCache>
            </c:strRef>
          </c:cat>
          <c:val>
            <c:numRef>
              <c:f>Hoja1!$B$5:$B$5</c:f>
              <c:numCache>
                <c:formatCode>General</c:formatCode>
                <c:ptCount val="1"/>
                <c:pt idx="0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C8-D84A-A24D-C052DED7A832}"/>
            </c:ext>
          </c:extLst>
        </c:ser>
        <c:ser>
          <c:idx val="1"/>
          <c:order val="1"/>
          <c:tx>
            <c:strRef>
              <c:f>Hoja1!$A$4</c:f>
              <c:strCache>
                <c:ptCount val="1"/>
                <c:pt idx="0">
                  <c:v>Peor/Mucho peor</c:v>
                </c:pt>
              </c:strCache>
            </c:strRef>
          </c:tx>
          <c:spPr>
            <a:solidFill>
              <a:srgbClr val="FA2434"/>
            </a:solidFill>
            <a:ln>
              <a:solidFill>
                <a:sysClr val="window" lastClr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Hoja1!$B$1:$B$1</c:f>
              <c:strCache>
                <c:ptCount val="1"/>
                <c:pt idx="0">
                  <c:v>May - 22 (N: 1026)</c:v>
                </c:pt>
              </c:strCache>
            </c:strRef>
          </c:cat>
          <c:val>
            <c:numRef>
              <c:f>Hoja1!$B$4:$B$4</c:f>
              <c:numCache>
                <c:formatCode>General</c:formatCode>
                <c:ptCount val="1"/>
                <c:pt idx="0">
                  <c:v>22.5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C8-D84A-A24D-C052DED7A832}"/>
            </c:ext>
          </c:extLst>
        </c:ser>
        <c:ser>
          <c:idx val="2"/>
          <c:order val="2"/>
          <c:tx>
            <c:strRef>
              <c:f>Hoja1!$A$3</c:f>
              <c:strCache>
                <c:ptCount val="1"/>
                <c:pt idx="0">
                  <c:v>Igual</c:v>
                </c:pt>
              </c:strCache>
            </c:strRef>
          </c:tx>
          <c:spPr>
            <a:solidFill>
              <a:srgbClr val="DDDDDD"/>
            </a:solidFill>
            <a:ln>
              <a:solidFill>
                <a:srgbClr val="DDDDDD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Hoja1!$B$1:$B$1</c:f>
              <c:strCache>
                <c:ptCount val="1"/>
                <c:pt idx="0">
                  <c:v>May - 22 (N: 1026)</c:v>
                </c:pt>
              </c:strCache>
            </c:strRef>
          </c:cat>
          <c:val>
            <c:numRef>
              <c:f>Hoja1!$B$3:$B$3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C8-D84A-A24D-C052DED7A832}"/>
            </c:ext>
          </c:extLst>
        </c:ser>
        <c:ser>
          <c:idx val="0"/>
          <c:order val="3"/>
          <c:tx>
            <c:strRef>
              <c:f>Hoja1!$A$2</c:f>
              <c:strCache>
                <c:ptCount val="1"/>
                <c:pt idx="0">
                  <c:v>Mejor/Mucho mejor</c:v>
                </c:pt>
              </c:strCache>
            </c:strRef>
          </c:tx>
          <c:spPr>
            <a:solidFill>
              <a:srgbClr val="29ABE2"/>
            </a:solidFill>
            <a:ln>
              <a:solidFill>
                <a:srgbClr val="29ABE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Hoja1!$B$1:$B$1</c:f>
              <c:strCache>
                <c:ptCount val="1"/>
                <c:pt idx="0">
                  <c:v>May - 22 (N: 1026)</c:v>
                </c:pt>
              </c:strCache>
            </c:strRef>
          </c:cat>
          <c:val>
            <c:numRef>
              <c:f>Hoja1!$B$2:$B$2</c:f>
              <c:numCache>
                <c:formatCode>General</c:formatCode>
                <c:ptCount val="1"/>
                <c:pt idx="0">
                  <c:v>40.1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C8-D84A-A24D-C052DED7A8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00"/>
        <c:axId val="94099456"/>
        <c:axId val="48737088"/>
      </c:barChart>
      <c:catAx>
        <c:axId val="94099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s-ES"/>
          </a:p>
        </c:txPr>
        <c:crossAx val="48737088"/>
        <c:crosses val="autoZero"/>
        <c:auto val="1"/>
        <c:lblAlgn val="ctr"/>
        <c:lblOffset val="100"/>
        <c:noMultiLvlLbl val="0"/>
      </c:catAx>
      <c:valAx>
        <c:axId val="48737088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409945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2.0045051384515906E-2"/>
          <c:y val="0.16058485084148902"/>
          <c:w val="0.32593332468748004"/>
          <c:h val="0.7055529183626061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+mn-lt"/>
        </a:defRPr>
      </a:pPr>
      <a:endParaRPr lang="es-ES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Mejor/Mucho mejor</c:v>
                </c:pt>
              </c:strCache>
            </c:strRef>
          </c:tx>
          <c:spPr>
            <a:solidFill>
              <a:srgbClr val="29ABE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7">
                  <c:v>18-29</c:v>
                </c:pt>
                <c:pt idx="8">
                  <c:v>30-44</c:v>
                </c:pt>
                <c:pt idx="9">
                  <c:v>45-59</c:v>
                </c:pt>
                <c:pt idx="10">
                  <c:v>60-más</c:v>
                </c:pt>
                <c:pt idx="12">
                  <c:v>Hombre</c:v>
                </c:pt>
                <c:pt idx="13">
                  <c:v>Mujer</c:v>
                </c:pt>
                <c:pt idx="15">
                  <c:v>Provincias</c:v>
                </c:pt>
                <c:pt idx="16">
                  <c:v>Lima</c:v>
                </c:pt>
                <c:pt idx="18">
                  <c:v>Izquierda</c:v>
                </c:pt>
                <c:pt idx="19">
                  <c:v>Centro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Hoja1!$B$2:$AC$2</c:f>
              <c:numCache>
                <c:formatCode>General</c:formatCode>
                <c:ptCount val="28"/>
                <c:pt idx="0">
                  <c:v>40.1</c:v>
                </c:pt>
                <c:pt idx="2">
                  <c:v>39.700000000000003</c:v>
                </c:pt>
                <c:pt idx="3">
                  <c:v>40.200000000000003</c:v>
                </c:pt>
                <c:pt idx="4">
                  <c:v>33.799999999999997</c:v>
                </c:pt>
                <c:pt idx="5">
                  <c:v>48.9</c:v>
                </c:pt>
                <c:pt idx="7">
                  <c:v>52.2</c:v>
                </c:pt>
                <c:pt idx="8">
                  <c:v>37.299999999999997</c:v>
                </c:pt>
                <c:pt idx="9">
                  <c:v>33.4</c:v>
                </c:pt>
                <c:pt idx="10">
                  <c:v>25.1</c:v>
                </c:pt>
                <c:pt idx="12">
                  <c:v>40.4</c:v>
                </c:pt>
                <c:pt idx="13">
                  <c:v>39.700000000000003</c:v>
                </c:pt>
                <c:pt idx="15">
                  <c:v>41.5</c:v>
                </c:pt>
                <c:pt idx="16">
                  <c:v>38.200000000000003</c:v>
                </c:pt>
                <c:pt idx="18">
                  <c:v>69.8</c:v>
                </c:pt>
                <c:pt idx="19">
                  <c:v>31.4</c:v>
                </c:pt>
                <c:pt idx="20">
                  <c:v>49.6</c:v>
                </c:pt>
                <c:pt idx="21">
                  <c:v>37.5</c:v>
                </c:pt>
                <c:pt idx="22">
                  <c:v>36.5</c:v>
                </c:pt>
                <c:pt idx="24">
                  <c:v>54</c:v>
                </c:pt>
                <c:pt idx="25">
                  <c:v>40.9</c:v>
                </c:pt>
                <c:pt idx="26">
                  <c:v>39.799999999999997</c:v>
                </c:pt>
                <c:pt idx="27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3C-2F49-98E1-DD1B6824DB7D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Igual</c:v>
                </c:pt>
              </c:strCache>
            </c:strRef>
          </c:tx>
          <c:spPr>
            <a:solidFill>
              <a:srgbClr val="DDDDD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7">
                  <c:v>18-29</c:v>
                </c:pt>
                <c:pt idx="8">
                  <c:v>30-44</c:v>
                </c:pt>
                <c:pt idx="9">
                  <c:v>45-59</c:v>
                </c:pt>
                <c:pt idx="10">
                  <c:v>60-más</c:v>
                </c:pt>
                <c:pt idx="12">
                  <c:v>Hombre</c:v>
                </c:pt>
                <c:pt idx="13">
                  <c:v>Mujer</c:v>
                </c:pt>
                <c:pt idx="15">
                  <c:v>Provincias</c:v>
                </c:pt>
                <c:pt idx="16">
                  <c:v>Lima</c:v>
                </c:pt>
                <c:pt idx="18">
                  <c:v>Izquierda</c:v>
                </c:pt>
                <c:pt idx="19">
                  <c:v>Centro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Hoja1!$B$3:$AC$3</c:f>
              <c:numCache>
                <c:formatCode>General</c:formatCode>
                <c:ptCount val="28"/>
                <c:pt idx="0">
                  <c:v>30</c:v>
                </c:pt>
                <c:pt idx="2">
                  <c:v>20.9</c:v>
                </c:pt>
                <c:pt idx="3">
                  <c:v>30.5</c:v>
                </c:pt>
                <c:pt idx="4">
                  <c:v>30.8</c:v>
                </c:pt>
                <c:pt idx="5">
                  <c:v>29.9</c:v>
                </c:pt>
                <c:pt idx="7">
                  <c:v>23.9</c:v>
                </c:pt>
                <c:pt idx="8">
                  <c:v>27.6</c:v>
                </c:pt>
                <c:pt idx="9">
                  <c:v>33.9</c:v>
                </c:pt>
                <c:pt idx="10">
                  <c:v>49.3</c:v>
                </c:pt>
                <c:pt idx="12">
                  <c:v>38.4</c:v>
                </c:pt>
                <c:pt idx="13">
                  <c:v>21.5</c:v>
                </c:pt>
                <c:pt idx="15">
                  <c:v>28.3</c:v>
                </c:pt>
                <c:pt idx="16">
                  <c:v>32.5</c:v>
                </c:pt>
                <c:pt idx="18">
                  <c:v>8.6999999999999993</c:v>
                </c:pt>
                <c:pt idx="19">
                  <c:v>46.4</c:v>
                </c:pt>
                <c:pt idx="20">
                  <c:v>22.3</c:v>
                </c:pt>
                <c:pt idx="21">
                  <c:v>25.4</c:v>
                </c:pt>
                <c:pt idx="22">
                  <c:v>32.1</c:v>
                </c:pt>
                <c:pt idx="24">
                  <c:v>0</c:v>
                </c:pt>
                <c:pt idx="25">
                  <c:v>31.6</c:v>
                </c:pt>
                <c:pt idx="26">
                  <c:v>25.3</c:v>
                </c:pt>
                <c:pt idx="27">
                  <c:v>39.299999999999997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3C-2F49-98E1-DD1B6824DB7D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Peor/Mucho peor</c:v>
                </c:pt>
              </c:strCache>
            </c:strRef>
          </c:tx>
          <c:spPr>
            <a:solidFill>
              <a:srgbClr val="FA243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7">
                  <c:v>18-29</c:v>
                </c:pt>
                <c:pt idx="8">
                  <c:v>30-44</c:v>
                </c:pt>
                <c:pt idx="9">
                  <c:v>45-59</c:v>
                </c:pt>
                <c:pt idx="10">
                  <c:v>60-más</c:v>
                </c:pt>
                <c:pt idx="12">
                  <c:v>Hombre</c:v>
                </c:pt>
                <c:pt idx="13">
                  <c:v>Mujer</c:v>
                </c:pt>
                <c:pt idx="15">
                  <c:v>Provincias</c:v>
                </c:pt>
                <c:pt idx="16">
                  <c:v>Lima</c:v>
                </c:pt>
                <c:pt idx="18">
                  <c:v>Izquierda</c:v>
                </c:pt>
                <c:pt idx="19">
                  <c:v>Centro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Hoja1!$B$4:$AC$4</c:f>
              <c:numCache>
                <c:formatCode>General</c:formatCode>
                <c:ptCount val="28"/>
                <c:pt idx="0">
                  <c:v>22.5</c:v>
                </c:pt>
                <c:pt idx="2">
                  <c:v>32.9</c:v>
                </c:pt>
                <c:pt idx="3">
                  <c:v>23.7</c:v>
                </c:pt>
                <c:pt idx="4">
                  <c:v>26.8</c:v>
                </c:pt>
                <c:pt idx="5">
                  <c:v>14.2</c:v>
                </c:pt>
                <c:pt idx="7">
                  <c:v>19.2</c:v>
                </c:pt>
                <c:pt idx="8">
                  <c:v>23.9</c:v>
                </c:pt>
                <c:pt idx="9">
                  <c:v>28.3</c:v>
                </c:pt>
                <c:pt idx="10">
                  <c:v>16.899999999999999</c:v>
                </c:pt>
                <c:pt idx="12">
                  <c:v>17.899999999999999</c:v>
                </c:pt>
                <c:pt idx="13">
                  <c:v>27.2</c:v>
                </c:pt>
                <c:pt idx="15">
                  <c:v>21.2</c:v>
                </c:pt>
                <c:pt idx="16">
                  <c:v>24.4</c:v>
                </c:pt>
                <c:pt idx="18">
                  <c:v>19.600000000000001</c:v>
                </c:pt>
                <c:pt idx="19">
                  <c:v>20.9</c:v>
                </c:pt>
                <c:pt idx="20">
                  <c:v>24.7</c:v>
                </c:pt>
                <c:pt idx="21">
                  <c:v>28.8</c:v>
                </c:pt>
                <c:pt idx="22">
                  <c:v>21.5</c:v>
                </c:pt>
                <c:pt idx="24">
                  <c:v>27.7</c:v>
                </c:pt>
                <c:pt idx="25">
                  <c:v>19.399999999999999</c:v>
                </c:pt>
                <c:pt idx="26">
                  <c:v>31</c:v>
                </c:pt>
                <c:pt idx="27">
                  <c:v>25.2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3C-2F49-98E1-DD1B6824D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100"/>
        <c:axId val="49281536"/>
        <c:axId val="97980928"/>
      </c:barChart>
      <c:catAx>
        <c:axId val="492815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s-ES"/>
          </a:p>
        </c:txPr>
        <c:crossAx val="97980928"/>
        <c:crosses val="autoZero"/>
        <c:auto val="1"/>
        <c:lblAlgn val="ctr"/>
        <c:lblOffset val="100"/>
        <c:noMultiLvlLbl val="0"/>
      </c:catAx>
      <c:valAx>
        <c:axId val="9798092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492815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2413420650597961E-2"/>
          <c:y val="1.0032610052143526E-2"/>
          <c:w val="0.89999997478637128"/>
          <c:h val="4.9540107692892035E-2"/>
        </c:manualLayout>
      </c:layout>
      <c:overlay val="0"/>
      <c:txPr>
        <a:bodyPr/>
        <a:lstStyle/>
        <a:p>
          <a:pPr>
            <a:defRPr sz="105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+mn-lt"/>
          <a:ea typeface="Tahoma" pitchFamily="34" charset="0"/>
          <a:cs typeface="Tahoma" pitchFamily="34" charset="0"/>
        </a:defRPr>
      </a:pPr>
      <a:endParaRPr lang="es-E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3538385826771E-2"/>
          <c:y val="0.10086336731893658"/>
          <c:w val="0.93635396161417328"/>
          <c:h val="0.6976584459085633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Mejor/Mucho mejor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2.6838318533459169E-2"/>
                  <c:y val="-6.3878018981412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AD-4F35-864B-D0607ADEAD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Mar - 22
(n: 1142)</c:v>
                </c:pt>
                <c:pt idx="1">
                  <c:v>May - 22
(n: 1026)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40</c:v>
                </c:pt>
                <c:pt idx="1">
                  <c:v>40.1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D0-421C-943B-6A3AE491509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Igual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2"/>
              </a:solidFill>
              <a:ln w="9525">
                <a:solidFill>
                  <a:schemeClr val="bg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Mar - 22
(n: 1142)</c:v>
                </c:pt>
                <c:pt idx="1">
                  <c:v>May - 22
(n: 1026)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22</c:v>
                </c:pt>
                <c:pt idx="1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1D0-421C-943B-6A3AE4915090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Peor/Mucho peor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Mar - 22
(n: 1142)</c:v>
                </c:pt>
                <c:pt idx="1">
                  <c:v>May - 22
(n: 1026)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0">
                  <c:v>29.4</c:v>
                </c:pt>
                <c:pt idx="1">
                  <c:v>22.5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1D0-421C-943B-6A3AE4915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805504"/>
        <c:axId val="350945472"/>
      </c:lineChart>
      <c:catAx>
        <c:axId val="6880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50945472"/>
        <c:crosses val="autoZero"/>
        <c:auto val="1"/>
        <c:lblAlgn val="ctr"/>
        <c:lblOffset val="100"/>
        <c:noMultiLvlLbl val="0"/>
      </c:catAx>
      <c:valAx>
        <c:axId val="35094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880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9215963623611691E-2"/>
          <c:y val="0.94046011839156274"/>
          <c:w val="0.82878884231485239"/>
          <c:h val="5.95398816084372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E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915241196946383"/>
          <c:y val="0.12826878663313504"/>
          <c:w val="0.69395873171788403"/>
          <c:h val="0.761277997730891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Hoja1!$A$4</c:f>
              <c:strCache>
                <c:ptCount val="1"/>
                <c:pt idx="0">
                  <c:v>Poco / Nada Feliz</c:v>
                </c:pt>
              </c:strCache>
            </c:strRef>
          </c:tx>
          <c:spPr>
            <a:solidFill>
              <a:srgbClr val="FA2434"/>
            </a:solidFill>
            <a:ln>
              <a:solidFill>
                <a:sysClr val="window" lastClr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Hoja1!$B$1:$B$1</c:f>
              <c:strCache>
                <c:ptCount val="1"/>
                <c:pt idx="0">
                  <c:v>May - 22 (N: 1026)</c:v>
                </c:pt>
              </c:strCache>
            </c:strRef>
          </c:cat>
          <c:val>
            <c:numRef>
              <c:f>Hoja1!$B$4:$B$4</c:f>
              <c:numCache>
                <c:formatCode>General</c:formatCode>
                <c:ptCount val="1"/>
                <c:pt idx="0">
                  <c:v>20.6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42-8B46-8F97-38ADA3F98F21}"/>
            </c:ext>
          </c:extLst>
        </c:ser>
        <c:ser>
          <c:idx val="2"/>
          <c:order val="1"/>
          <c:tx>
            <c:strRef>
              <c:f>Hoja1!$A$3</c:f>
              <c:strCache>
                <c:ptCount val="1"/>
                <c:pt idx="0">
                  <c:v>Medianamente Feliz</c:v>
                </c:pt>
              </c:strCache>
            </c:strRef>
          </c:tx>
          <c:spPr>
            <a:solidFill>
              <a:srgbClr val="DDDDDD"/>
            </a:solidFill>
            <a:ln>
              <a:solidFill>
                <a:sysClr val="window" lastClr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Hoja1!$B$1:$B$1</c:f>
              <c:strCache>
                <c:ptCount val="1"/>
                <c:pt idx="0">
                  <c:v>May - 22 (N: 1026)</c:v>
                </c:pt>
              </c:strCache>
            </c:strRef>
          </c:cat>
          <c:val>
            <c:numRef>
              <c:f>Hoja1!$B$3:$B$3</c:f>
              <c:numCache>
                <c:formatCode>General</c:formatCode>
                <c:ptCount val="1"/>
                <c:pt idx="0">
                  <c:v>31.2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42-8B46-8F97-38ADA3F98F21}"/>
            </c:ext>
          </c:extLst>
        </c:ser>
        <c:ser>
          <c:idx val="0"/>
          <c:order val="2"/>
          <c:tx>
            <c:strRef>
              <c:f>Hoja1!$A$2</c:f>
              <c:strCache>
                <c:ptCount val="1"/>
                <c:pt idx="0">
                  <c:v>Feliz /Muy Feliz</c:v>
                </c:pt>
              </c:strCache>
            </c:strRef>
          </c:tx>
          <c:spPr>
            <a:solidFill>
              <a:srgbClr val="00CCB8"/>
            </a:solidFill>
            <a:ln>
              <a:solidFill>
                <a:sysClr val="window" lastClr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Hoja1!$B$1:$B$1</c:f>
              <c:strCache>
                <c:ptCount val="1"/>
                <c:pt idx="0">
                  <c:v>May - 22 (N: 1026)</c:v>
                </c:pt>
              </c:strCache>
            </c:strRef>
          </c:cat>
          <c:val>
            <c:numRef>
              <c:f>Hoja1!$B$2:$B$2</c:f>
              <c:numCache>
                <c:formatCode>General</c:formatCode>
                <c:ptCount val="1"/>
                <c:pt idx="0">
                  <c:v>48.1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42-8B46-8F97-38ADA3F98F2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4"/>
        <c:overlap val="100"/>
        <c:axId val="94099456"/>
        <c:axId val="48737088"/>
      </c:barChart>
      <c:catAx>
        <c:axId val="9409945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8737088"/>
        <c:crosses val="autoZero"/>
        <c:auto val="1"/>
        <c:lblAlgn val="ctr"/>
        <c:lblOffset val="100"/>
        <c:noMultiLvlLbl val="0"/>
      </c:catAx>
      <c:valAx>
        <c:axId val="48737088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4099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0437000882472426E-5"/>
          <c:y val="0.30586253415360715"/>
          <c:w val="0.32976432126582889"/>
          <c:h val="0.235608333697762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+mn-lt"/>
        </a:defRPr>
      </a:pPr>
      <a:endParaRPr lang="es-E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173441677153725E-2"/>
          <c:y val="0.17036713403327156"/>
          <c:w val="0.91354505734581992"/>
          <c:h val="0.628906142999405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Provincias - Norte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Avenir LT Std 65 Medium" panose="020B060302020302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1"/>
                <c:pt idx="0">
                  <c:v>Zona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40-4237-AEA6-B4A58E426D4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Provincias - Centro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2"/>
                    </a:solidFill>
                    <a:latin typeface="Avenir LT Std 35 Light" panose="020B040202020302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1"/>
                <c:pt idx="0">
                  <c:v>Zona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40-4237-AEA6-B4A58E426D4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Provincias - Sur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3"/>
                    </a:solidFill>
                    <a:latin typeface="Avenir LT Std 35 Light" panose="020B040202020302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1"/>
                <c:pt idx="0">
                  <c:v>Zona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40-4237-AEA6-B4A58E426D43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Lima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LT Std 35 Light" panose="020B040202020302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1"/>
                <c:pt idx="0">
                  <c:v>Zona</c:v>
                </c:pt>
              </c:strCache>
            </c:strRef>
          </c:cat>
          <c:val>
            <c:numRef>
              <c:f>Hoja1!$E$2:$E$3</c:f>
              <c:numCache>
                <c:formatCode>General</c:formatCode>
                <c:ptCount val="1"/>
                <c:pt idx="0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40-4237-AEA6-B4A58E426D43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Serie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5"/>
                    </a:solidFill>
                    <a:latin typeface="Avenir LT Std 35 Light" panose="020B040202020302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1"/>
                <c:pt idx="0">
                  <c:v>Zona</c:v>
                </c:pt>
              </c:strCache>
            </c:strRef>
          </c:cat>
          <c:val>
            <c:numRef>
              <c:f>Hoja1!$F$2:$F$3</c:f>
            </c:numRef>
          </c:val>
          <c:extLst>
            <c:ext xmlns:c16="http://schemas.microsoft.com/office/drawing/2014/chart" uri="{C3380CC4-5D6E-409C-BE32-E72D297353CC}">
              <c16:uniqueId val="{00000004-4640-4237-AEA6-B4A58E426D43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Serie 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6"/>
                    </a:solidFill>
                    <a:latin typeface="Avenir LT Std 35 Light" panose="020B040202020302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1"/>
                <c:pt idx="0">
                  <c:v>Zona</c:v>
                </c:pt>
              </c:strCache>
            </c:strRef>
          </c:cat>
          <c:val>
            <c:numRef>
              <c:f>Hoja1!$G$2:$G$3</c:f>
            </c:numRef>
          </c:val>
          <c:extLst>
            <c:ext xmlns:c16="http://schemas.microsoft.com/office/drawing/2014/chart" uri="{C3380CC4-5D6E-409C-BE32-E72D297353CC}">
              <c16:uniqueId val="{00000005-4640-4237-AEA6-B4A58E426D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343016560"/>
        <c:axId val="-343020368"/>
      </c:barChart>
      <c:catAx>
        <c:axId val="-343016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343020368"/>
        <c:crosses val="autoZero"/>
        <c:auto val="1"/>
        <c:lblAlgn val="ctr"/>
        <c:lblOffset val="100"/>
        <c:noMultiLvlLbl val="0"/>
      </c:catAx>
      <c:valAx>
        <c:axId val="-3430203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343016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9.2682512943522255E-2"/>
          <c:y val="0"/>
          <c:w val="0.86690930431108992"/>
          <c:h val="0.144998547676004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enir LT Std 35 Light" panose="020B0402020203020204" pitchFamily="34" charset="0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venir LT Std 35 Light" panose="020B0402020203020204" pitchFamily="34" charset="0"/>
        </a:defRPr>
      </a:pPr>
      <a:endParaRPr lang="es-E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977858605842453"/>
          <c:y val="0.14016103430587504"/>
          <c:w val="0.6348180148069541"/>
          <c:h val="0.8306848361379314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Feliz / Muy Feliz</c:v>
                </c:pt>
              </c:strCache>
            </c:strRef>
          </c:tx>
          <c:spPr>
            <a:solidFill>
              <a:srgbClr val="00CCB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7">
                  <c:v>18-29</c:v>
                </c:pt>
                <c:pt idx="8">
                  <c:v>30-44</c:v>
                </c:pt>
                <c:pt idx="9">
                  <c:v>45-59</c:v>
                </c:pt>
                <c:pt idx="10">
                  <c:v>60-más</c:v>
                </c:pt>
                <c:pt idx="12">
                  <c:v>Hombre</c:v>
                </c:pt>
                <c:pt idx="13">
                  <c:v>Mujer</c:v>
                </c:pt>
                <c:pt idx="15">
                  <c:v>Provincias</c:v>
                </c:pt>
                <c:pt idx="16">
                  <c:v>Lima</c:v>
                </c:pt>
                <c:pt idx="18">
                  <c:v>Izquierda</c:v>
                </c:pt>
                <c:pt idx="19">
                  <c:v>Centro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Hoja1!$B$2:$AC$2</c:f>
              <c:numCache>
                <c:formatCode>General</c:formatCode>
                <c:ptCount val="28"/>
                <c:pt idx="0">
                  <c:v>48.1</c:v>
                </c:pt>
                <c:pt idx="2">
                  <c:v>55.6</c:v>
                </c:pt>
                <c:pt idx="3">
                  <c:v>43.8</c:v>
                </c:pt>
                <c:pt idx="4">
                  <c:v>47.3</c:v>
                </c:pt>
                <c:pt idx="5">
                  <c:v>51.2</c:v>
                </c:pt>
                <c:pt idx="7">
                  <c:v>49.5</c:v>
                </c:pt>
                <c:pt idx="8">
                  <c:v>53.5</c:v>
                </c:pt>
                <c:pt idx="9">
                  <c:v>46.2</c:v>
                </c:pt>
                <c:pt idx="10">
                  <c:v>29.8</c:v>
                </c:pt>
                <c:pt idx="12">
                  <c:v>51.6</c:v>
                </c:pt>
                <c:pt idx="13">
                  <c:v>44.6</c:v>
                </c:pt>
                <c:pt idx="15">
                  <c:v>49.4</c:v>
                </c:pt>
                <c:pt idx="16">
                  <c:v>46.4</c:v>
                </c:pt>
                <c:pt idx="18">
                  <c:v>48.6</c:v>
                </c:pt>
                <c:pt idx="19">
                  <c:v>52.5</c:v>
                </c:pt>
                <c:pt idx="20">
                  <c:v>48.4</c:v>
                </c:pt>
                <c:pt idx="21">
                  <c:v>51.3</c:v>
                </c:pt>
                <c:pt idx="22">
                  <c:v>46.7</c:v>
                </c:pt>
                <c:pt idx="24">
                  <c:v>56.2</c:v>
                </c:pt>
                <c:pt idx="25">
                  <c:v>47.7</c:v>
                </c:pt>
                <c:pt idx="26">
                  <c:v>48.1</c:v>
                </c:pt>
                <c:pt idx="27">
                  <c:v>51.5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97-B545-819B-BAC899A4316A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Medianamente Feliz</c:v>
                </c:pt>
              </c:strCache>
            </c:strRef>
          </c:tx>
          <c:spPr>
            <a:solidFill>
              <a:srgbClr val="DDDDD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2">
                        <a:lumMod val="1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7">
                  <c:v>18-29</c:v>
                </c:pt>
                <c:pt idx="8">
                  <c:v>30-44</c:v>
                </c:pt>
                <c:pt idx="9">
                  <c:v>45-59</c:v>
                </c:pt>
                <c:pt idx="10">
                  <c:v>60-más</c:v>
                </c:pt>
                <c:pt idx="12">
                  <c:v>Hombre</c:v>
                </c:pt>
                <c:pt idx="13">
                  <c:v>Mujer</c:v>
                </c:pt>
                <c:pt idx="15">
                  <c:v>Provincias</c:v>
                </c:pt>
                <c:pt idx="16">
                  <c:v>Lima</c:v>
                </c:pt>
                <c:pt idx="18">
                  <c:v>Izquierda</c:v>
                </c:pt>
                <c:pt idx="19">
                  <c:v>Centro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Hoja1!$B$3:$AC$3</c:f>
              <c:numCache>
                <c:formatCode>General</c:formatCode>
                <c:ptCount val="28"/>
                <c:pt idx="0">
                  <c:v>31.2</c:v>
                </c:pt>
                <c:pt idx="2">
                  <c:v>34.1</c:v>
                </c:pt>
                <c:pt idx="3">
                  <c:v>43.5</c:v>
                </c:pt>
                <c:pt idx="4">
                  <c:v>31.2</c:v>
                </c:pt>
                <c:pt idx="5">
                  <c:v>22.5</c:v>
                </c:pt>
                <c:pt idx="7">
                  <c:v>32.799999999999997</c:v>
                </c:pt>
                <c:pt idx="8">
                  <c:v>28.8</c:v>
                </c:pt>
                <c:pt idx="9">
                  <c:v>37.4</c:v>
                </c:pt>
                <c:pt idx="10">
                  <c:v>22.8</c:v>
                </c:pt>
                <c:pt idx="12">
                  <c:v>28.7</c:v>
                </c:pt>
                <c:pt idx="13">
                  <c:v>33.799999999999997</c:v>
                </c:pt>
                <c:pt idx="15">
                  <c:v>29</c:v>
                </c:pt>
                <c:pt idx="16">
                  <c:v>34.4</c:v>
                </c:pt>
                <c:pt idx="18">
                  <c:v>33.799999999999997</c:v>
                </c:pt>
                <c:pt idx="19">
                  <c:v>23.9</c:v>
                </c:pt>
                <c:pt idx="20">
                  <c:v>40</c:v>
                </c:pt>
                <c:pt idx="21">
                  <c:v>30.1</c:v>
                </c:pt>
                <c:pt idx="22">
                  <c:v>30.4</c:v>
                </c:pt>
                <c:pt idx="24">
                  <c:v>39.799999999999997</c:v>
                </c:pt>
                <c:pt idx="25">
                  <c:v>28.9</c:v>
                </c:pt>
                <c:pt idx="26">
                  <c:v>40.1</c:v>
                </c:pt>
                <c:pt idx="27">
                  <c:v>20.9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97-B545-819B-BAC899A4316A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Poco Feliz / Nada Feliz</c:v>
                </c:pt>
              </c:strCache>
            </c:strRef>
          </c:tx>
          <c:spPr>
            <a:solidFill>
              <a:srgbClr val="FA243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7">
                  <c:v>18-29</c:v>
                </c:pt>
                <c:pt idx="8">
                  <c:v>30-44</c:v>
                </c:pt>
                <c:pt idx="9">
                  <c:v>45-59</c:v>
                </c:pt>
                <c:pt idx="10">
                  <c:v>60-más</c:v>
                </c:pt>
                <c:pt idx="12">
                  <c:v>Hombre</c:v>
                </c:pt>
                <c:pt idx="13">
                  <c:v>Mujer</c:v>
                </c:pt>
                <c:pt idx="15">
                  <c:v>Provincias</c:v>
                </c:pt>
                <c:pt idx="16">
                  <c:v>Lima</c:v>
                </c:pt>
                <c:pt idx="18">
                  <c:v>Izquierda</c:v>
                </c:pt>
                <c:pt idx="19">
                  <c:v>Centro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Hoja1!$B$4:$AC$4</c:f>
              <c:numCache>
                <c:formatCode>General</c:formatCode>
                <c:ptCount val="28"/>
                <c:pt idx="0">
                  <c:v>20.6</c:v>
                </c:pt>
                <c:pt idx="2">
                  <c:v>10.3</c:v>
                </c:pt>
                <c:pt idx="3">
                  <c:v>12.6</c:v>
                </c:pt>
                <c:pt idx="4">
                  <c:v>21.5</c:v>
                </c:pt>
                <c:pt idx="5">
                  <c:v>26.4</c:v>
                </c:pt>
                <c:pt idx="7">
                  <c:v>17.7</c:v>
                </c:pt>
                <c:pt idx="8">
                  <c:v>17.7</c:v>
                </c:pt>
                <c:pt idx="9">
                  <c:v>16.399999999999999</c:v>
                </c:pt>
                <c:pt idx="10">
                  <c:v>47.4</c:v>
                </c:pt>
                <c:pt idx="12">
                  <c:v>19.600000000000001</c:v>
                </c:pt>
                <c:pt idx="13">
                  <c:v>21.6</c:v>
                </c:pt>
                <c:pt idx="15">
                  <c:v>21.7</c:v>
                </c:pt>
                <c:pt idx="16">
                  <c:v>19.2</c:v>
                </c:pt>
                <c:pt idx="18">
                  <c:v>17.7</c:v>
                </c:pt>
                <c:pt idx="19">
                  <c:v>23.7</c:v>
                </c:pt>
                <c:pt idx="20">
                  <c:v>11.7</c:v>
                </c:pt>
                <c:pt idx="21">
                  <c:v>18.600000000000001</c:v>
                </c:pt>
                <c:pt idx="22">
                  <c:v>22.9</c:v>
                </c:pt>
                <c:pt idx="24">
                  <c:v>4</c:v>
                </c:pt>
                <c:pt idx="25">
                  <c:v>23.4</c:v>
                </c:pt>
                <c:pt idx="26">
                  <c:v>11.8</c:v>
                </c:pt>
                <c:pt idx="27">
                  <c:v>27.6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97-B545-819B-BAC899A431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100"/>
        <c:axId val="49281536"/>
        <c:axId val="97980928"/>
      </c:barChart>
      <c:catAx>
        <c:axId val="492815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s-ES"/>
          </a:p>
        </c:txPr>
        <c:crossAx val="97980928"/>
        <c:crosses val="autoZero"/>
        <c:auto val="1"/>
        <c:lblAlgn val="ctr"/>
        <c:lblOffset val="100"/>
        <c:noMultiLvlLbl val="0"/>
      </c:catAx>
      <c:valAx>
        <c:axId val="9798092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492815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7.6564666238025977E-2"/>
          <c:y val="2.0634111708941198E-2"/>
          <c:w val="0.91994466107584916"/>
          <c:h val="7.5745851119021892E-2"/>
        </c:manualLayout>
      </c:layout>
      <c:overlay val="0"/>
      <c:txPr>
        <a:bodyPr/>
        <a:lstStyle/>
        <a:p>
          <a:pPr>
            <a:defRPr sz="105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+mn-lt"/>
          <a:ea typeface="Tahoma" pitchFamily="34" charset="0"/>
          <a:cs typeface="Tahoma" pitchFamily="34" charset="0"/>
        </a:defRPr>
      </a:pPr>
      <a:endParaRPr lang="es-ES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3538385826771E-2"/>
          <c:y val="0.10086336731893658"/>
          <c:w val="0.93635396161417328"/>
          <c:h val="0.6976584459085633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Feliz/Muy feliz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2.6838318533459169E-2"/>
                  <c:y val="-6.3878018981412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AD-4F35-864B-D0607ADEAD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Mar - 22
(n: 1142)</c:v>
                </c:pt>
                <c:pt idx="1">
                  <c:v>May - 22
(n: 1026)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42.7</c:v>
                </c:pt>
                <c:pt idx="1">
                  <c:v>48.1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D0-421C-943B-6A3AE491509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Medianamente feliz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2"/>
              </a:solidFill>
              <a:ln w="9525">
                <a:solidFill>
                  <a:schemeClr val="bg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Mar - 22
(n: 1142)</c:v>
                </c:pt>
                <c:pt idx="1">
                  <c:v>May - 22
(n: 1026)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37.799999999999997</c:v>
                </c:pt>
                <c:pt idx="1">
                  <c:v>31.2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1D0-421C-943B-6A3AE4915090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Poco/Nada feliz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Mar - 22
(n: 1142)</c:v>
                </c:pt>
                <c:pt idx="1">
                  <c:v>May - 22
(n: 1026)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0">
                  <c:v>19.5</c:v>
                </c:pt>
                <c:pt idx="1">
                  <c:v>20.6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1D0-421C-943B-6A3AE4915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805504"/>
        <c:axId val="350945472"/>
      </c:lineChart>
      <c:catAx>
        <c:axId val="6880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50945472"/>
        <c:crosses val="autoZero"/>
        <c:auto val="1"/>
        <c:lblAlgn val="ctr"/>
        <c:lblOffset val="100"/>
        <c:noMultiLvlLbl val="0"/>
      </c:catAx>
      <c:valAx>
        <c:axId val="35094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880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9215963623611691E-2"/>
          <c:y val="0.94046011839156274"/>
          <c:w val="0.82878884231485239"/>
          <c:h val="5.95398816084372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E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5"/>
          <c:order val="0"/>
          <c:tx>
            <c:strRef>
              <c:f>Hoja1!$A$7</c:f>
              <c:strCache>
                <c:ptCount val="1"/>
                <c:pt idx="0">
                  <c:v>Jubilado(a), ya no trabajo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</a:ln>
            <a:effectLst/>
          </c:spPr>
          <c:invertIfNegative val="0"/>
          <c:cat>
            <c:strRef>
              <c:f>Hoja1!$B$1:$B$1</c:f>
              <c:strCache>
                <c:ptCount val="1"/>
                <c:pt idx="0">
                  <c:v>May - 22
(n: 1026)</c:v>
                </c:pt>
              </c:strCache>
            </c:strRef>
          </c:cat>
          <c:val>
            <c:numRef>
              <c:f>Hoja1!$B$7:$B$7</c:f>
              <c:numCache>
                <c:formatCode>General</c:formatCode>
                <c:ptCount val="1"/>
                <c:pt idx="0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94-4BF2-BFB4-BA810AE27625}"/>
            </c:ext>
          </c:extLst>
        </c:ser>
        <c:ser>
          <c:idx val="4"/>
          <c:order val="1"/>
          <c:tx>
            <c:strRef>
              <c:f>Hoja1!$A$6</c:f>
              <c:strCache>
                <c:ptCount val="1"/>
                <c:pt idx="0">
                  <c:v>Sólo labores en el hogar – Jefa/Jefe de hogar – 
Dueña(o) de casa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Hoja1!$B$1:$B$1</c:f>
              <c:strCache>
                <c:ptCount val="1"/>
                <c:pt idx="0">
                  <c:v>May - 22
(n: 1026)</c:v>
                </c:pt>
              </c:strCache>
            </c:strRef>
          </c:cat>
          <c:val>
            <c:numRef>
              <c:f>Hoja1!$B$6:$B$6</c:f>
              <c:numCache>
                <c:formatCode>General</c:formatCode>
                <c:ptCount val="1"/>
                <c:pt idx="0">
                  <c:v>12.1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94-4BF2-BFB4-BA810AE27625}"/>
            </c:ext>
          </c:extLst>
        </c:ser>
        <c:ser>
          <c:idx val="3"/>
          <c:order val="2"/>
          <c:tx>
            <c:strRef>
              <c:f>Hoja1!$A$5</c:f>
              <c:strCache>
                <c:ptCount val="1"/>
                <c:pt idx="0">
                  <c:v>Sólo estudiando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Hoja1!$B$1:$B$1</c:f>
              <c:strCache>
                <c:ptCount val="1"/>
                <c:pt idx="0">
                  <c:v>May - 22
(n: 1026)</c:v>
                </c:pt>
              </c:strCache>
            </c:strRef>
          </c:cat>
          <c:val>
            <c:numRef>
              <c:f>Hoja1!$B$5:$B$5</c:f>
              <c:numCache>
                <c:formatCode>General</c:formatCode>
                <c:ptCount val="1"/>
                <c:pt idx="0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94-4BF2-BFB4-BA810AE27625}"/>
            </c:ext>
          </c:extLst>
        </c:ser>
        <c:ser>
          <c:idx val="2"/>
          <c:order val="3"/>
          <c:tx>
            <c:strRef>
              <c:f>Hoja1!$A$4</c:f>
              <c:strCache>
                <c:ptCount val="1"/>
                <c:pt idx="0">
                  <c:v>Cesante, no tengo trabajo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Hoja1!$B$1:$B$1</c:f>
              <c:strCache>
                <c:ptCount val="1"/>
                <c:pt idx="0">
                  <c:v>May - 22
(n: 1026)</c:v>
                </c:pt>
              </c:strCache>
            </c:strRef>
          </c:cat>
          <c:val>
            <c:numRef>
              <c:f>Hoja1!$B$4:$B$4</c:f>
              <c:numCache>
                <c:formatCode>General</c:formatCode>
                <c:ptCount val="1"/>
                <c:pt idx="0">
                  <c:v>16.600000000000001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94-4BF2-BFB4-BA810AE27625}"/>
            </c:ext>
          </c:extLst>
        </c:ser>
        <c:ser>
          <c:idx val="0"/>
          <c:order val="4"/>
          <c:tx>
            <c:strRef>
              <c:f>Hoja1!$A$2</c:f>
              <c:strCache>
                <c:ptCount val="1"/>
                <c:pt idx="0">
                  <c:v>Trabajando presencialmente en mi lugar de trabajo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Hoja1!$B$1:$B$1</c:f>
              <c:strCache>
                <c:ptCount val="1"/>
                <c:pt idx="0">
                  <c:v>May - 22
(n: 1026)</c:v>
                </c:pt>
              </c:strCache>
            </c:strRef>
          </c:cat>
          <c:val>
            <c:numRef>
              <c:f>Hoja1!$B$2:$B$2</c:f>
              <c:numCache>
                <c:formatCode>General</c:formatCode>
                <c:ptCount val="1"/>
                <c:pt idx="0">
                  <c:v>48.7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94-4BF2-BFB4-BA810AE27625}"/>
            </c:ext>
          </c:extLst>
        </c:ser>
        <c:ser>
          <c:idx val="1"/>
          <c:order val="5"/>
          <c:tx>
            <c:strRef>
              <c:f>Hoja1!$A$3</c:f>
              <c:strCache>
                <c:ptCount val="1"/>
                <c:pt idx="0">
                  <c:v>Trabajando remotamente, haciendo teletrabajo desde mi casa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Hoja1!$B$1:$B$1</c:f>
              <c:strCache>
                <c:ptCount val="1"/>
                <c:pt idx="0">
                  <c:v>May - 22
(n: 1026)</c:v>
                </c:pt>
              </c:strCache>
            </c:strRef>
          </c:cat>
          <c:val>
            <c:numRef>
              <c:f>Hoja1!$B$3:$B$3</c:f>
              <c:numCache>
                <c:formatCode>General</c:formatCode>
                <c:ptCount val="1"/>
                <c:pt idx="0">
                  <c:v>11.7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494-4BF2-BFB4-BA810AE276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0425183"/>
        <c:axId val="1010914767"/>
      </c:barChart>
      <c:catAx>
        <c:axId val="440425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10914767"/>
        <c:crosses val="autoZero"/>
        <c:auto val="1"/>
        <c:lblAlgn val="ctr"/>
        <c:lblOffset val="100"/>
        <c:noMultiLvlLbl val="0"/>
      </c:catAx>
      <c:valAx>
        <c:axId val="1010914767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404251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407264587904173E-2"/>
          <c:y val="0.20534343236747174"/>
          <c:w val="0.33023231062475206"/>
          <c:h val="0.794656567632528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268602142892545"/>
          <c:y val="0.24362097639413813"/>
          <c:w val="0.7093268150877664"/>
          <c:h val="0.7201074628254666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Trabajando presencialmente en mi lugar de trabajo o Teletrabajo</c:v>
                </c:pt>
              </c:strCache>
            </c:strRef>
          </c:tx>
          <c:spPr>
            <a:solidFill>
              <a:srgbClr val="0097C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1">
                  <c:v> 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6">
                  <c:v>  </c:v>
                </c:pt>
                <c:pt idx="7">
                  <c:v>18 - 30</c:v>
                </c:pt>
                <c:pt idx="8">
                  <c:v>31 - 40</c:v>
                </c:pt>
                <c:pt idx="9">
                  <c:v>41 - 50</c:v>
                </c:pt>
                <c:pt idx="10">
                  <c:v>51 o más</c:v>
                </c:pt>
                <c:pt idx="11">
                  <c:v>   </c:v>
                </c:pt>
                <c:pt idx="12">
                  <c:v>Hombre</c:v>
                </c:pt>
                <c:pt idx="13">
                  <c:v>Mujer</c:v>
                </c:pt>
                <c:pt idx="14">
                  <c:v>    </c:v>
                </c:pt>
                <c:pt idx="15">
                  <c:v>Provincias</c:v>
                </c:pt>
                <c:pt idx="16">
                  <c:v>Lima</c:v>
                </c:pt>
                <c:pt idx="17">
                  <c:v>     </c:v>
                </c:pt>
                <c:pt idx="18">
                  <c:v>Izquierda</c:v>
                </c:pt>
                <c:pt idx="19">
                  <c:v>Centro 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 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Hoja1!$B$2:$AC$2</c:f>
              <c:numCache>
                <c:formatCode>General</c:formatCode>
                <c:ptCount val="28"/>
                <c:pt idx="0">
                  <c:v>60.400000000000006</c:v>
                </c:pt>
                <c:pt idx="2">
                  <c:v>82.199999999999989</c:v>
                </c:pt>
                <c:pt idx="3">
                  <c:v>68.900000000000006</c:v>
                </c:pt>
                <c:pt idx="4">
                  <c:v>57.2</c:v>
                </c:pt>
                <c:pt idx="5">
                  <c:v>55.800000000000004</c:v>
                </c:pt>
                <c:pt idx="7">
                  <c:v>58</c:v>
                </c:pt>
                <c:pt idx="8">
                  <c:v>65.900000000000006</c:v>
                </c:pt>
                <c:pt idx="9">
                  <c:v>71.400000000000006</c:v>
                </c:pt>
                <c:pt idx="10">
                  <c:v>28</c:v>
                </c:pt>
                <c:pt idx="12">
                  <c:v>64.599999999999994</c:v>
                </c:pt>
                <c:pt idx="13">
                  <c:v>56</c:v>
                </c:pt>
                <c:pt idx="15">
                  <c:v>66.5</c:v>
                </c:pt>
                <c:pt idx="16">
                  <c:v>51.800000000000004</c:v>
                </c:pt>
                <c:pt idx="18">
                  <c:v>77.900000000000006</c:v>
                </c:pt>
                <c:pt idx="19">
                  <c:v>48.5</c:v>
                </c:pt>
                <c:pt idx="20">
                  <c:v>72</c:v>
                </c:pt>
                <c:pt idx="21">
                  <c:v>62.9</c:v>
                </c:pt>
                <c:pt idx="22">
                  <c:v>57.3</c:v>
                </c:pt>
                <c:pt idx="24">
                  <c:v>59.6</c:v>
                </c:pt>
                <c:pt idx="25">
                  <c:v>61.699999999999996</c:v>
                </c:pt>
                <c:pt idx="26">
                  <c:v>58.2</c:v>
                </c:pt>
                <c:pt idx="27">
                  <c:v>51.2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1F-4B3C-9DF9-09FAFFC6D990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Trabajando remotamente, haciendo teletrabajo 
desde mi casa</c:v>
                </c:pt>
              </c:strCache>
            </c:strRef>
          </c:tx>
          <c:invertIfNegative val="0"/>
          <c:dLbls>
            <c:spPr>
              <a:solidFill>
                <a:srgbClr val="5E5E5E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1">
                  <c:v> 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6">
                  <c:v>  </c:v>
                </c:pt>
                <c:pt idx="7">
                  <c:v>18 - 30</c:v>
                </c:pt>
                <c:pt idx="8">
                  <c:v>31 - 40</c:v>
                </c:pt>
                <c:pt idx="9">
                  <c:v>41 - 50</c:v>
                </c:pt>
                <c:pt idx="10">
                  <c:v>51 o más</c:v>
                </c:pt>
                <c:pt idx="11">
                  <c:v>   </c:v>
                </c:pt>
                <c:pt idx="12">
                  <c:v>Hombre</c:v>
                </c:pt>
                <c:pt idx="13">
                  <c:v>Mujer</c:v>
                </c:pt>
                <c:pt idx="14">
                  <c:v>    </c:v>
                </c:pt>
                <c:pt idx="15">
                  <c:v>Provincias</c:v>
                </c:pt>
                <c:pt idx="16">
                  <c:v>Lima</c:v>
                </c:pt>
                <c:pt idx="17">
                  <c:v>     </c:v>
                </c:pt>
                <c:pt idx="18">
                  <c:v>Izquierda</c:v>
                </c:pt>
                <c:pt idx="19">
                  <c:v>Centro 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 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Hoja1!$B$3:$AC$3</c:f>
            </c:numRef>
          </c:val>
          <c:extLst>
            <c:ext xmlns:c16="http://schemas.microsoft.com/office/drawing/2014/chart" uri="{C3380CC4-5D6E-409C-BE32-E72D297353CC}">
              <c16:uniqueId val="{00000001-481F-4B3C-9DF9-09FAFFC6D990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Cesante, no tengo trabajo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1">
                  <c:v> 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6">
                  <c:v>  </c:v>
                </c:pt>
                <c:pt idx="7">
                  <c:v>18 - 30</c:v>
                </c:pt>
                <c:pt idx="8">
                  <c:v>31 - 40</c:v>
                </c:pt>
                <c:pt idx="9">
                  <c:v>41 - 50</c:v>
                </c:pt>
                <c:pt idx="10">
                  <c:v>51 o más</c:v>
                </c:pt>
                <c:pt idx="11">
                  <c:v>   </c:v>
                </c:pt>
                <c:pt idx="12">
                  <c:v>Hombre</c:v>
                </c:pt>
                <c:pt idx="13">
                  <c:v>Mujer</c:v>
                </c:pt>
                <c:pt idx="14">
                  <c:v>    </c:v>
                </c:pt>
                <c:pt idx="15">
                  <c:v>Provincias</c:v>
                </c:pt>
                <c:pt idx="16">
                  <c:v>Lima</c:v>
                </c:pt>
                <c:pt idx="17">
                  <c:v>     </c:v>
                </c:pt>
                <c:pt idx="18">
                  <c:v>Izquierda</c:v>
                </c:pt>
                <c:pt idx="19">
                  <c:v>Centro 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 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Hoja1!$B$4:$AC$4</c:f>
              <c:numCache>
                <c:formatCode>General</c:formatCode>
                <c:ptCount val="28"/>
                <c:pt idx="0">
                  <c:v>16.600000000000001</c:v>
                </c:pt>
                <c:pt idx="2">
                  <c:v>7.2</c:v>
                </c:pt>
                <c:pt idx="3">
                  <c:v>12.5</c:v>
                </c:pt>
                <c:pt idx="4">
                  <c:v>17.5</c:v>
                </c:pt>
                <c:pt idx="5">
                  <c:v>19.3</c:v>
                </c:pt>
                <c:pt idx="7">
                  <c:v>14.1</c:v>
                </c:pt>
                <c:pt idx="8">
                  <c:v>12.4</c:v>
                </c:pt>
                <c:pt idx="9">
                  <c:v>15.3</c:v>
                </c:pt>
                <c:pt idx="10">
                  <c:v>40.6</c:v>
                </c:pt>
                <c:pt idx="12">
                  <c:v>20.6</c:v>
                </c:pt>
                <c:pt idx="13">
                  <c:v>12.4</c:v>
                </c:pt>
                <c:pt idx="15">
                  <c:v>10</c:v>
                </c:pt>
                <c:pt idx="16">
                  <c:v>25.8</c:v>
                </c:pt>
                <c:pt idx="18">
                  <c:v>4.8</c:v>
                </c:pt>
                <c:pt idx="19">
                  <c:v>29.9</c:v>
                </c:pt>
                <c:pt idx="20">
                  <c:v>9.8000000000000007</c:v>
                </c:pt>
                <c:pt idx="21">
                  <c:v>9</c:v>
                </c:pt>
                <c:pt idx="22">
                  <c:v>18.399999999999999</c:v>
                </c:pt>
                <c:pt idx="24">
                  <c:v>15.4</c:v>
                </c:pt>
                <c:pt idx="25">
                  <c:v>16.8</c:v>
                </c:pt>
                <c:pt idx="26">
                  <c:v>17.5</c:v>
                </c:pt>
                <c:pt idx="27">
                  <c:v>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1F-4B3C-9DF9-09FAFFC6D990}"/>
            </c:ext>
          </c:extLst>
        </c:ser>
        <c:ser>
          <c:idx val="3"/>
          <c:order val="3"/>
          <c:tx>
            <c:strRef>
              <c:f>Hoja1!$A$5</c:f>
              <c:strCache>
                <c:ptCount val="1"/>
                <c:pt idx="0">
                  <c:v>Sólo estudiando</c:v>
                </c:pt>
              </c:strCache>
            </c:strRef>
          </c:tx>
          <c:spPr>
            <a:solidFill>
              <a:srgbClr val="FFD53F"/>
            </a:solidFill>
            <a:ln>
              <a:solidFill>
                <a:srgbClr val="FFD53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1">
                  <c:v> 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6">
                  <c:v>  </c:v>
                </c:pt>
                <c:pt idx="7">
                  <c:v>18 - 30</c:v>
                </c:pt>
                <c:pt idx="8">
                  <c:v>31 - 40</c:v>
                </c:pt>
                <c:pt idx="9">
                  <c:v>41 - 50</c:v>
                </c:pt>
                <c:pt idx="10">
                  <c:v>51 o más</c:v>
                </c:pt>
                <c:pt idx="11">
                  <c:v>   </c:v>
                </c:pt>
                <c:pt idx="12">
                  <c:v>Hombre</c:v>
                </c:pt>
                <c:pt idx="13">
                  <c:v>Mujer</c:v>
                </c:pt>
                <c:pt idx="14">
                  <c:v>    </c:v>
                </c:pt>
                <c:pt idx="15">
                  <c:v>Provincias</c:v>
                </c:pt>
                <c:pt idx="16">
                  <c:v>Lima</c:v>
                </c:pt>
                <c:pt idx="17">
                  <c:v>     </c:v>
                </c:pt>
                <c:pt idx="18">
                  <c:v>Izquierda</c:v>
                </c:pt>
                <c:pt idx="19">
                  <c:v>Centro 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 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Hoja1!$B$5:$AC$5</c:f>
              <c:numCache>
                <c:formatCode>General</c:formatCode>
                <c:ptCount val="28"/>
                <c:pt idx="0">
                  <c:v>9.6</c:v>
                </c:pt>
                <c:pt idx="2">
                  <c:v>1.9</c:v>
                </c:pt>
                <c:pt idx="3">
                  <c:v>6.9</c:v>
                </c:pt>
                <c:pt idx="4">
                  <c:v>8.5</c:v>
                </c:pt>
                <c:pt idx="5">
                  <c:v>14</c:v>
                </c:pt>
                <c:pt idx="7">
                  <c:v>23.5</c:v>
                </c:pt>
                <c:pt idx="8">
                  <c:v>5.0999999999999996</c:v>
                </c:pt>
                <c:pt idx="9">
                  <c:v>0.1</c:v>
                </c:pt>
                <c:pt idx="10">
                  <c:v>0</c:v>
                </c:pt>
                <c:pt idx="12">
                  <c:v>9.4</c:v>
                </c:pt>
                <c:pt idx="13">
                  <c:v>9.8000000000000007</c:v>
                </c:pt>
                <c:pt idx="15">
                  <c:v>9.9</c:v>
                </c:pt>
                <c:pt idx="16">
                  <c:v>9.1</c:v>
                </c:pt>
                <c:pt idx="18">
                  <c:v>12.5</c:v>
                </c:pt>
                <c:pt idx="19">
                  <c:v>8.5</c:v>
                </c:pt>
                <c:pt idx="20">
                  <c:v>10.3</c:v>
                </c:pt>
                <c:pt idx="21">
                  <c:v>13.9</c:v>
                </c:pt>
                <c:pt idx="22">
                  <c:v>8.5</c:v>
                </c:pt>
                <c:pt idx="24">
                  <c:v>14.3</c:v>
                </c:pt>
                <c:pt idx="25">
                  <c:v>8.6999999999999993</c:v>
                </c:pt>
                <c:pt idx="26">
                  <c:v>12</c:v>
                </c:pt>
                <c:pt idx="27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1F-4B3C-9DF9-09FAFFC6D990}"/>
            </c:ext>
          </c:extLst>
        </c:ser>
        <c:ser>
          <c:idx val="4"/>
          <c:order val="4"/>
          <c:tx>
            <c:strRef>
              <c:f>Hoja1!$A$6</c:f>
              <c:strCache>
                <c:ptCount val="1"/>
                <c:pt idx="0">
                  <c:v>Sólo labores en el hogar – Jefa/Jefe de hogar – 
Dueña(o) de casa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1">
                  <c:v> 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6">
                  <c:v>  </c:v>
                </c:pt>
                <c:pt idx="7">
                  <c:v>18 - 30</c:v>
                </c:pt>
                <c:pt idx="8">
                  <c:v>31 - 40</c:v>
                </c:pt>
                <c:pt idx="9">
                  <c:v>41 - 50</c:v>
                </c:pt>
                <c:pt idx="10">
                  <c:v>51 o más</c:v>
                </c:pt>
                <c:pt idx="11">
                  <c:v>   </c:v>
                </c:pt>
                <c:pt idx="12">
                  <c:v>Hombre</c:v>
                </c:pt>
                <c:pt idx="13">
                  <c:v>Mujer</c:v>
                </c:pt>
                <c:pt idx="14">
                  <c:v>    </c:v>
                </c:pt>
                <c:pt idx="15">
                  <c:v>Provincias</c:v>
                </c:pt>
                <c:pt idx="16">
                  <c:v>Lima</c:v>
                </c:pt>
                <c:pt idx="17">
                  <c:v>     </c:v>
                </c:pt>
                <c:pt idx="18">
                  <c:v>Izquierda</c:v>
                </c:pt>
                <c:pt idx="19">
                  <c:v>Centro 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 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Hoja1!$B$6:$AC$6</c:f>
              <c:numCache>
                <c:formatCode>General</c:formatCode>
                <c:ptCount val="28"/>
                <c:pt idx="0">
                  <c:v>12.1</c:v>
                </c:pt>
                <c:pt idx="2">
                  <c:v>7.4</c:v>
                </c:pt>
                <c:pt idx="3">
                  <c:v>9.5</c:v>
                </c:pt>
                <c:pt idx="4">
                  <c:v>14.8</c:v>
                </c:pt>
                <c:pt idx="5">
                  <c:v>10.9</c:v>
                </c:pt>
                <c:pt idx="7">
                  <c:v>4.4000000000000004</c:v>
                </c:pt>
                <c:pt idx="8">
                  <c:v>16.7</c:v>
                </c:pt>
                <c:pt idx="9">
                  <c:v>12.1</c:v>
                </c:pt>
                <c:pt idx="10">
                  <c:v>21</c:v>
                </c:pt>
                <c:pt idx="12">
                  <c:v>4.8</c:v>
                </c:pt>
                <c:pt idx="13">
                  <c:v>19.600000000000001</c:v>
                </c:pt>
                <c:pt idx="15">
                  <c:v>12.4</c:v>
                </c:pt>
                <c:pt idx="16">
                  <c:v>11.8</c:v>
                </c:pt>
                <c:pt idx="18">
                  <c:v>4.5999999999999996</c:v>
                </c:pt>
                <c:pt idx="19">
                  <c:v>12.7</c:v>
                </c:pt>
                <c:pt idx="20">
                  <c:v>6.7</c:v>
                </c:pt>
                <c:pt idx="21">
                  <c:v>13.4</c:v>
                </c:pt>
                <c:pt idx="22">
                  <c:v>13.9</c:v>
                </c:pt>
                <c:pt idx="24">
                  <c:v>10.7</c:v>
                </c:pt>
                <c:pt idx="25">
                  <c:v>11.3</c:v>
                </c:pt>
                <c:pt idx="26">
                  <c:v>11.2</c:v>
                </c:pt>
                <c:pt idx="27">
                  <c:v>27.4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1F-4B3C-9DF9-09FAFFC6D990}"/>
            </c:ext>
          </c:extLst>
        </c:ser>
        <c:ser>
          <c:idx val="5"/>
          <c:order val="5"/>
          <c:tx>
            <c:strRef>
              <c:f>Hoja1!$A$7</c:f>
              <c:strCache>
                <c:ptCount val="1"/>
                <c:pt idx="0">
                  <c:v>Jubilado(a), ya no trabajo</c:v>
                </c:pt>
              </c:strCache>
            </c:strRef>
          </c:tx>
          <c:spPr>
            <a:solidFill>
              <a:srgbClr val="DDDDDD">
                <a:lumMod val="90000"/>
              </a:srgbClr>
            </a:solidFill>
            <a:ln>
              <a:solidFill>
                <a:srgbClr val="DDDDDD">
                  <a:lumMod val="90000"/>
                </a:srgb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1">
                  <c:v> 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6">
                  <c:v>  </c:v>
                </c:pt>
                <c:pt idx="7">
                  <c:v>18 - 30</c:v>
                </c:pt>
                <c:pt idx="8">
                  <c:v>31 - 40</c:v>
                </c:pt>
                <c:pt idx="9">
                  <c:v>41 - 50</c:v>
                </c:pt>
                <c:pt idx="10">
                  <c:v>51 o más</c:v>
                </c:pt>
                <c:pt idx="11">
                  <c:v>   </c:v>
                </c:pt>
                <c:pt idx="12">
                  <c:v>Hombre</c:v>
                </c:pt>
                <c:pt idx="13">
                  <c:v>Mujer</c:v>
                </c:pt>
                <c:pt idx="14">
                  <c:v>    </c:v>
                </c:pt>
                <c:pt idx="15">
                  <c:v>Provincias</c:v>
                </c:pt>
                <c:pt idx="16">
                  <c:v>Lima</c:v>
                </c:pt>
                <c:pt idx="17">
                  <c:v>     </c:v>
                </c:pt>
                <c:pt idx="18">
                  <c:v>Izquierda</c:v>
                </c:pt>
                <c:pt idx="19">
                  <c:v>Centro 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 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Hoja1!$B$7:$AC$7</c:f>
              <c:numCache>
                <c:formatCode>General</c:formatCode>
                <c:ptCount val="28"/>
                <c:pt idx="0">
                  <c:v>1.4</c:v>
                </c:pt>
                <c:pt idx="2">
                  <c:v>1.4</c:v>
                </c:pt>
                <c:pt idx="3">
                  <c:v>2.1</c:v>
                </c:pt>
                <c:pt idx="4">
                  <c:v>2.1</c:v>
                </c:pt>
                <c:pt idx="5">
                  <c:v>0</c:v>
                </c:pt>
                <c:pt idx="7">
                  <c:v>0.1</c:v>
                </c:pt>
                <c:pt idx="8">
                  <c:v>0.1</c:v>
                </c:pt>
                <c:pt idx="9">
                  <c:v>1.2</c:v>
                </c:pt>
                <c:pt idx="10">
                  <c:v>10.4</c:v>
                </c:pt>
                <c:pt idx="12">
                  <c:v>2.2000000000000002</c:v>
                </c:pt>
                <c:pt idx="13">
                  <c:v>2.2999999999999998</c:v>
                </c:pt>
                <c:pt idx="15">
                  <c:v>1.3</c:v>
                </c:pt>
                <c:pt idx="16">
                  <c:v>1.5</c:v>
                </c:pt>
                <c:pt idx="18">
                  <c:v>0.2</c:v>
                </c:pt>
                <c:pt idx="19">
                  <c:v>0.5</c:v>
                </c:pt>
                <c:pt idx="20">
                  <c:v>1.3</c:v>
                </c:pt>
                <c:pt idx="21">
                  <c:v>0.8</c:v>
                </c:pt>
                <c:pt idx="22">
                  <c:v>1.8</c:v>
                </c:pt>
                <c:pt idx="24">
                  <c:v>0</c:v>
                </c:pt>
                <c:pt idx="25">
                  <c:v>1.5</c:v>
                </c:pt>
                <c:pt idx="26">
                  <c:v>1.1000000000000001</c:v>
                </c:pt>
                <c:pt idx="27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81F-4B3C-9DF9-09FAFFC6D9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"/>
        <c:overlap val="100"/>
        <c:axId val="94098432"/>
        <c:axId val="48739392"/>
      </c:barChart>
      <c:catAx>
        <c:axId val="9409843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s-ES"/>
          </a:p>
        </c:txPr>
        <c:crossAx val="48739392"/>
        <c:crosses val="autoZero"/>
        <c:auto val="1"/>
        <c:lblAlgn val="ctr"/>
        <c:lblOffset val="100"/>
        <c:noMultiLvlLbl val="0"/>
      </c:catAx>
      <c:valAx>
        <c:axId val="4873939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94098432"/>
        <c:crosses val="autoZero"/>
        <c:crossBetween val="between"/>
      </c:valAx>
      <c:spPr>
        <a:noFill/>
      </c:spPr>
    </c:plotArea>
    <c:legend>
      <c:legendPos val="t"/>
      <c:layout>
        <c:manualLayout>
          <c:xMode val="edge"/>
          <c:yMode val="edge"/>
          <c:x val="0"/>
          <c:y val="9.8922626149066783E-3"/>
          <c:w val="0.99015547713079644"/>
          <c:h val="0.22100880278420473"/>
        </c:manualLayout>
      </c:layout>
      <c:overlay val="0"/>
      <c:txPr>
        <a:bodyPr/>
        <a:lstStyle/>
        <a:p>
          <a:pPr>
            <a:defRPr sz="80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+mn-lt"/>
          <a:ea typeface="Tahoma" pitchFamily="34" charset="0"/>
          <a:cs typeface="Tahoma" pitchFamily="34" charset="0"/>
        </a:defRPr>
      </a:pPr>
      <a:endParaRPr lang="es-ES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646064520076914E-2"/>
          <c:y val="0.10377280036435221"/>
          <c:w val="0.93635396161417328"/>
          <c:h val="0.69780100873977757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Trabajando (Presencial-Remoto)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Mar - 22
(n: 1142)</c:v>
                </c:pt>
                <c:pt idx="1">
                  <c:v>May - 22
(n: 1026)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57.6</c:v>
                </c:pt>
                <c:pt idx="1">
                  <c:v>60.400000000000006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76C-6A44-8932-4969C73540CB}"/>
            </c:ext>
          </c:extLst>
        </c:ser>
        <c:ser>
          <c:idx val="3"/>
          <c:order val="1"/>
          <c:tx>
            <c:strRef>
              <c:f>Hoja1!$C$1</c:f>
              <c:strCache>
                <c:ptCount val="1"/>
                <c:pt idx="0">
                  <c:v>Cesante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Mar - 22
(n: 1142)</c:v>
                </c:pt>
                <c:pt idx="1">
                  <c:v>May - 22
(n: 1026)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15.3</c:v>
                </c:pt>
                <c:pt idx="1">
                  <c:v>16.600000000000001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B76C-6A44-8932-4969C73540CB}"/>
            </c:ext>
          </c:extLst>
        </c:ser>
        <c:ser>
          <c:idx val="1"/>
          <c:order val="2"/>
          <c:tx>
            <c:strRef>
              <c:f>Hoja1!$D$1</c:f>
              <c:strCache>
                <c:ptCount val="1"/>
                <c:pt idx="0">
                  <c:v>Sólo estudiando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Mar - 22
(n: 1142)</c:v>
                </c:pt>
                <c:pt idx="1">
                  <c:v>May - 22
(n: 1026)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0">
                  <c:v>9.5</c:v>
                </c:pt>
                <c:pt idx="1">
                  <c:v>9.6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E-B76C-6A44-8932-4969C73540CB}"/>
            </c:ext>
          </c:extLst>
        </c:ser>
        <c:ser>
          <c:idx val="2"/>
          <c:order val="3"/>
          <c:tx>
            <c:strRef>
              <c:f>Hoja1!$E$1</c:f>
              <c:strCache>
                <c:ptCount val="1"/>
                <c:pt idx="0">
                  <c:v>Sólo labores en el hogar – Jefa/Jefe de hogar – 
Dueña(o) de casa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Mar - 22
(n: 1142)</c:v>
                </c:pt>
                <c:pt idx="1">
                  <c:v>May - 22
(n: 1026)</c:v>
                </c:pt>
              </c:strCache>
            </c:strRef>
          </c:cat>
          <c:val>
            <c:numRef>
              <c:f>Hoja1!$E$2:$E$3</c:f>
              <c:numCache>
                <c:formatCode>General</c:formatCode>
                <c:ptCount val="2"/>
                <c:pt idx="0">
                  <c:v>13.1</c:v>
                </c:pt>
                <c:pt idx="1">
                  <c:v>12.1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47-4026-990A-C05875A45F09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Jubilado(a), ya no trabajo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bg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Mar - 22
(n: 1142)</c:v>
                </c:pt>
                <c:pt idx="1">
                  <c:v>May - 22
(n: 1026)</c:v>
                </c:pt>
              </c:strCache>
            </c:strRef>
          </c:cat>
          <c:val>
            <c:numRef>
              <c:f>Hoja1!$F$2:$F$3</c:f>
              <c:numCache>
                <c:formatCode>General</c:formatCode>
                <c:ptCount val="2"/>
                <c:pt idx="0">
                  <c:v>4.5999999999999996</c:v>
                </c:pt>
                <c:pt idx="1">
                  <c:v>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547-4026-990A-C05875A45F0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8805504"/>
        <c:axId val="350945472"/>
        <c:extLst/>
      </c:lineChart>
      <c:catAx>
        <c:axId val="6880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50945472"/>
        <c:crosses val="autoZero"/>
        <c:auto val="1"/>
        <c:lblAlgn val="ctr"/>
        <c:lblOffset val="100"/>
        <c:noMultiLvlLbl val="0"/>
      </c:catAx>
      <c:valAx>
        <c:axId val="35094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880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9028659973925528"/>
          <c:w val="0.99427081598422462"/>
          <c:h val="8.19598874495739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E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5734796945016983"/>
          <c:y val="0.26509792282992717"/>
          <c:w val="0.51577532640881263"/>
          <c:h val="0.64155242532226853"/>
        </c:manualLayout>
      </c:layout>
      <c:barChart>
        <c:barDir val="col"/>
        <c:grouping val="stacked"/>
        <c:varyColors val="0"/>
        <c:ser>
          <c:idx val="5"/>
          <c:order val="0"/>
          <c:tx>
            <c:strRef>
              <c:f>Hoja1!$A$5</c:f>
              <c:strCache>
                <c:ptCount val="1"/>
                <c:pt idx="0">
                  <c:v>No sé</c:v>
                </c:pt>
              </c:strCache>
            </c:strRef>
          </c:tx>
          <c:spPr>
            <a:solidFill>
              <a:srgbClr val="DDDDDD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Hoja1!$B$1:$B$1</c:f>
              <c:strCache>
                <c:ptCount val="1"/>
                <c:pt idx="0">
                  <c:v>May - 22
(n: 1026)</c:v>
                </c:pt>
              </c:strCache>
              <c:extLst xmlns:c15="http://schemas.microsoft.com/office/drawing/2012/chart"/>
            </c:strRef>
          </c:cat>
          <c:val>
            <c:numRef>
              <c:f>Hoja1!$B$5</c:f>
              <c:numCache>
                <c:formatCode>General</c:formatCode>
                <c:ptCount val="1"/>
                <c:pt idx="0">
                  <c:v>3.1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ECBF-400C-BE68-3CE0A6A8A53A}"/>
            </c:ext>
          </c:extLst>
        </c:ser>
        <c:ser>
          <c:idx val="3"/>
          <c:order val="1"/>
          <c:tx>
            <c:strRef>
              <c:f>Hoja1!$A$4</c:f>
              <c:strCache>
                <c:ptCount val="1"/>
                <c:pt idx="0">
                  <c:v>Nos alcanza para todos los gastos del mes y nos queda algo para ahorrar</c:v>
                </c:pt>
              </c:strCache>
            </c:strRef>
          </c:tx>
          <c:spPr>
            <a:solidFill>
              <a:srgbClr val="29ABE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Hoja1!$B$1:$B$1</c:f>
              <c:strCache>
                <c:ptCount val="1"/>
                <c:pt idx="0">
                  <c:v>May - 22
(n: 1026)</c:v>
                </c:pt>
              </c:strCache>
            </c:strRef>
          </c:cat>
          <c:val>
            <c:numRef>
              <c:f>Hoja1!$B$4:$B$4</c:f>
              <c:numCache>
                <c:formatCode>General</c:formatCode>
                <c:ptCount val="1"/>
                <c:pt idx="0">
                  <c:v>10.9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BF-400C-BE68-3CE0A6A8A53A}"/>
            </c:ext>
          </c:extLst>
        </c:ser>
        <c:ser>
          <c:idx val="0"/>
          <c:order val="2"/>
          <c:tx>
            <c:strRef>
              <c:f>Hoja1!$A$3</c:f>
              <c:strCache>
                <c:ptCount val="1"/>
                <c:pt idx="0">
                  <c:v>Nos alcanza justo para todos los gastos del mes en el hogar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Hoja1!$B$1:$B$1</c:f>
              <c:strCache>
                <c:ptCount val="1"/>
                <c:pt idx="0">
                  <c:v>May - 22
(n: 1026)</c:v>
                </c:pt>
              </c:strCache>
            </c:strRef>
          </c:cat>
          <c:val>
            <c:numRef>
              <c:f>Hoja1!$B$3:$B$3</c:f>
              <c:numCache>
                <c:formatCode>General</c:formatCode>
                <c:ptCount val="1"/>
                <c:pt idx="0">
                  <c:v>42.8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BF-400C-BE68-3CE0A6A8A53A}"/>
            </c:ext>
          </c:extLst>
        </c:ser>
        <c:ser>
          <c:idx val="1"/>
          <c:order val="3"/>
          <c:tx>
            <c:strRef>
              <c:f>Hoja1!$A$2</c:f>
              <c:strCache>
                <c:ptCount val="1"/>
                <c:pt idx="0">
                  <c:v>No nos alcanza para todos los gastos del mes en el hogar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15E-41EF-8CBF-87A8C51AF8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Hoja1!$B$1:$B$1</c:f>
              <c:strCache>
                <c:ptCount val="1"/>
                <c:pt idx="0">
                  <c:v>May - 22
(n: 1026)</c:v>
                </c:pt>
              </c:strCache>
            </c:strRef>
          </c:cat>
          <c:val>
            <c:numRef>
              <c:f>Hoja1!$B$2:$B$2</c:f>
              <c:numCache>
                <c:formatCode>General</c:formatCode>
                <c:ptCount val="1"/>
                <c:pt idx="0">
                  <c:v>43.3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BF-400C-BE68-3CE0A6A8A5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00"/>
        <c:axId val="49278976"/>
        <c:axId val="97976896"/>
        <c:extLst/>
      </c:barChart>
      <c:catAx>
        <c:axId val="49278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aseline="0">
                <a:latin typeface="Avenir LT Std 35 Light" panose="02000503020000020003" pitchFamily="2" charset="0"/>
              </a:defRPr>
            </a:pPr>
            <a:endParaRPr lang="es-ES"/>
          </a:p>
        </c:txPr>
        <c:crossAx val="97976896"/>
        <c:crosses val="autoZero"/>
        <c:auto val="1"/>
        <c:lblAlgn val="ctr"/>
        <c:lblOffset val="100"/>
        <c:noMultiLvlLbl val="0"/>
      </c:catAx>
      <c:valAx>
        <c:axId val="97976896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9278976"/>
        <c:crosses val="autoZero"/>
        <c:crossBetween val="between"/>
      </c:valAx>
      <c:spPr>
        <a:noFill/>
        <a:ln w="25400">
          <a:noFill/>
        </a:ln>
      </c:spPr>
    </c:plotArea>
    <c:legend>
      <c:legendPos val="l"/>
      <c:layout>
        <c:manualLayout>
          <c:xMode val="edge"/>
          <c:yMode val="edge"/>
          <c:x val="1.8017540856310819E-2"/>
          <c:y val="0.29004627114875209"/>
          <c:w val="0.26719654647028951"/>
          <c:h val="0.65745822622973482"/>
        </c:manualLayout>
      </c:layout>
      <c:overlay val="0"/>
      <c:spPr>
        <a:ln>
          <a:noFill/>
        </a:ln>
      </c:spPr>
      <c:txPr>
        <a:bodyPr/>
        <a:lstStyle/>
        <a:p>
          <a:pPr>
            <a:defRPr sz="1000">
              <a:latin typeface="Avenir LT Std 35 Light" panose="020B0402020203020204"/>
            </a:defRPr>
          </a:pPr>
          <a:endParaRPr lang="es-ES"/>
        </a:p>
      </c:txPr>
    </c:legend>
    <c:plotVisOnly val="1"/>
    <c:dispBlanksAs val="gap"/>
    <c:showDLblsOverMax val="0"/>
  </c:chart>
  <c:spPr>
    <a:ln>
      <a:solidFill>
        <a:sysClr val="window" lastClr="FFFFFF">
          <a:alpha val="94000"/>
        </a:sysClr>
      </a:solidFill>
    </a:ln>
  </c:spPr>
  <c:txPr>
    <a:bodyPr/>
    <a:lstStyle/>
    <a:p>
      <a:pPr>
        <a:defRPr sz="1200">
          <a:latin typeface="+mn-lt"/>
        </a:defRPr>
      </a:pPr>
      <a:endParaRPr lang="es-ES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268602142892545"/>
          <c:y val="0.13217023519438553"/>
          <c:w val="0.62299420073315359"/>
          <c:h val="0.8315581352176233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No nos alcanza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1">
                  <c:v> 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6">
                  <c:v>  </c:v>
                </c:pt>
                <c:pt idx="7">
                  <c:v>18-29</c:v>
                </c:pt>
                <c:pt idx="8">
                  <c:v>30-44</c:v>
                </c:pt>
                <c:pt idx="9">
                  <c:v>45-59</c:v>
                </c:pt>
                <c:pt idx="10">
                  <c:v>60-más</c:v>
                </c:pt>
                <c:pt idx="11">
                  <c:v>   </c:v>
                </c:pt>
                <c:pt idx="12">
                  <c:v>Hombre</c:v>
                </c:pt>
                <c:pt idx="13">
                  <c:v>Mujer</c:v>
                </c:pt>
                <c:pt idx="14">
                  <c:v>    </c:v>
                </c:pt>
                <c:pt idx="15">
                  <c:v>Provincias </c:v>
                </c:pt>
                <c:pt idx="16">
                  <c:v>Lima</c:v>
                </c:pt>
                <c:pt idx="17">
                  <c:v>     </c:v>
                </c:pt>
                <c:pt idx="18">
                  <c:v>Izquierda</c:v>
                </c:pt>
                <c:pt idx="19">
                  <c:v>Centro 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 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Hoja1!$B$2:$AC$2</c:f>
              <c:numCache>
                <c:formatCode>General</c:formatCode>
                <c:ptCount val="28"/>
                <c:pt idx="0">
                  <c:v>43.3</c:v>
                </c:pt>
                <c:pt idx="2">
                  <c:v>22.7</c:v>
                </c:pt>
                <c:pt idx="3">
                  <c:v>34.299999999999997</c:v>
                </c:pt>
                <c:pt idx="4">
                  <c:v>47.2</c:v>
                </c:pt>
                <c:pt idx="5">
                  <c:v>46.7</c:v>
                </c:pt>
                <c:pt idx="7">
                  <c:v>37.299999999999997</c:v>
                </c:pt>
                <c:pt idx="8">
                  <c:v>49.7</c:v>
                </c:pt>
                <c:pt idx="9">
                  <c:v>53.5</c:v>
                </c:pt>
                <c:pt idx="10">
                  <c:v>20.3</c:v>
                </c:pt>
                <c:pt idx="12">
                  <c:v>35.1</c:v>
                </c:pt>
                <c:pt idx="13">
                  <c:v>51.6</c:v>
                </c:pt>
                <c:pt idx="15">
                  <c:v>44.8</c:v>
                </c:pt>
                <c:pt idx="16">
                  <c:v>41</c:v>
                </c:pt>
                <c:pt idx="18">
                  <c:v>37.299999999999997</c:v>
                </c:pt>
                <c:pt idx="19">
                  <c:v>19.8</c:v>
                </c:pt>
                <c:pt idx="20">
                  <c:v>33.1</c:v>
                </c:pt>
                <c:pt idx="21">
                  <c:v>61.4</c:v>
                </c:pt>
                <c:pt idx="22">
                  <c:v>47.5</c:v>
                </c:pt>
                <c:pt idx="24">
                  <c:v>53.8</c:v>
                </c:pt>
                <c:pt idx="25">
                  <c:v>44.1</c:v>
                </c:pt>
                <c:pt idx="26">
                  <c:v>39.5</c:v>
                </c:pt>
                <c:pt idx="27">
                  <c:v>45.3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52-4B19-82A8-496CC5D1C3CC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Nos alcanza Justo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1">
                  <c:v> 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6">
                  <c:v>  </c:v>
                </c:pt>
                <c:pt idx="7">
                  <c:v>18-29</c:v>
                </c:pt>
                <c:pt idx="8">
                  <c:v>30-44</c:v>
                </c:pt>
                <c:pt idx="9">
                  <c:v>45-59</c:v>
                </c:pt>
                <c:pt idx="10">
                  <c:v>60-más</c:v>
                </c:pt>
                <c:pt idx="11">
                  <c:v>   </c:v>
                </c:pt>
                <c:pt idx="12">
                  <c:v>Hombre</c:v>
                </c:pt>
                <c:pt idx="13">
                  <c:v>Mujer</c:v>
                </c:pt>
                <c:pt idx="14">
                  <c:v>    </c:v>
                </c:pt>
                <c:pt idx="15">
                  <c:v>Provincias </c:v>
                </c:pt>
                <c:pt idx="16">
                  <c:v>Lima</c:v>
                </c:pt>
                <c:pt idx="17">
                  <c:v>     </c:v>
                </c:pt>
                <c:pt idx="18">
                  <c:v>Izquierda</c:v>
                </c:pt>
                <c:pt idx="19">
                  <c:v>Centro 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 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Hoja1!$B$3:$AC$3</c:f>
              <c:numCache>
                <c:formatCode>General</c:formatCode>
                <c:ptCount val="28"/>
                <c:pt idx="0">
                  <c:v>42.8</c:v>
                </c:pt>
                <c:pt idx="2">
                  <c:v>53.7</c:v>
                </c:pt>
                <c:pt idx="3">
                  <c:v>52.7</c:v>
                </c:pt>
                <c:pt idx="4">
                  <c:v>42.4</c:v>
                </c:pt>
                <c:pt idx="5">
                  <c:v>34.9</c:v>
                </c:pt>
                <c:pt idx="7">
                  <c:v>43.5</c:v>
                </c:pt>
                <c:pt idx="8">
                  <c:v>44</c:v>
                </c:pt>
                <c:pt idx="9">
                  <c:v>32.700000000000003</c:v>
                </c:pt>
                <c:pt idx="10">
                  <c:v>55.6</c:v>
                </c:pt>
                <c:pt idx="12">
                  <c:v>45.1</c:v>
                </c:pt>
                <c:pt idx="13">
                  <c:v>40.4</c:v>
                </c:pt>
                <c:pt idx="15">
                  <c:v>42.4</c:v>
                </c:pt>
                <c:pt idx="16">
                  <c:v>43.3</c:v>
                </c:pt>
                <c:pt idx="18">
                  <c:v>44.7</c:v>
                </c:pt>
                <c:pt idx="19">
                  <c:v>67.400000000000006</c:v>
                </c:pt>
                <c:pt idx="20">
                  <c:v>50.3</c:v>
                </c:pt>
                <c:pt idx="21">
                  <c:v>23.1</c:v>
                </c:pt>
                <c:pt idx="22">
                  <c:v>39.700000000000003</c:v>
                </c:pt>
                <c:pt idx="24">
                  <c:v>26.7</c:v>
                </c:pt>
                <c:pt idx="25">
                  <c:v>41.1</c:v>
                </c:pt>
                <c:pt idx="26">
                  <c:v>52.4</c:v>
                </c:pt>
                <c:pt idx="27">
                  <c:v>27.7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52-4B19-82A8-496CC5D1C3CC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Nos alcanza y nos queda para ahorrar</c:v>
                </c:pt>
              </c:strCache>
            </c:strRef>
          </c:tx>
          <c:spPr>
            <a:solidFill>
              <a:srgbClr val="29ABE2"/>
            </a:solidFill>
            <a:ln>
              <a:solidFill>
                <a:srgbClr val="29ABE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1">
                  <c:v> 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6">
                  <c:v>  </c:v>
                </c:pt>
                <c:pt idx="7">
                  <c:v>18-29</c:v>
                </c:pt>
                <c:pt idx="8">
                  <c:v>30-44</c:v>
                </c:pt>
                <c:pt idx="9">
                  <c:v>45-59</c:v>
                </c:pt>
                <c:pt idx="10">
                  <c:v>60-más</c:v>
                </c:pt>
                <c:pt idx="11">
                  <c:v>   </c:v>
                </c:pt>
                <c:pt idx="12">
                  <c:v>Hombre</c:v>
                </c:pt>
                <c:pt idx="13">
                  <c:v>Mujer</c:v>
                </c:pt>
                <c:pt idx="14">
                  <c:v>    </c:v>
                </c:pt>
                <c:pt idx="15">
                  <c:v>Provincias </c:v>
                </c:pt>
                <c:pt idx="16">
                  <c:v>Lima</c:v>
                </c:pt>
                <c:pt idx="17">
                  <c:v>     </c:v>
                </c:pt>
                <c:pt idx="18">
                  <c:v>Izquierda</c:v>
                </c:pt>
                <c:pt idx="19">
                  <c:v>Centro 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 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Hoja1!$B$4:$AC$4</c:f>
              <c:numCache>
                <c:formatCode>General</c:formatCode>
                <c:ptCount val="28"/>
                <c:pt idx="0" formatCode="0.0">
                  <c:v>10.8981310078189</c:v>
                </c:pt>
                <c:pt idx="2" formatCode="0.0">
                  <c:v>19.378806314946399</c:v>
                </c:pt>
                <c:pt idx="3" formatCode="0.0">
                  <c:v>11.9217785745588</c:v>
                </c:pt>
                <c:pt idx="4" formatCode="0.0">
                  <c:v>8.2262488979008506</c:v>
                </c:pt>
                <c:pt idx="5" formatCode="0.0">
                  <c:v>12.744577591741701</c:v>
                </c:pt>
                <c:pt idx="7" formatCode="0.0">
                  <c:v>15.773663025206099</c:v>
                </c:pt>
                <c:pt idx="8" formatCode="0.0">
                  <c:v>5.3618710719300298</c:v>
                </c:pt>
                <c:pt idx="9" formatCode="0.0">
                  <c:v>11.2744744987014</c:v>
                </c:pt>
                <c:pt idx="10" formatCode="0.0">
                  <c:v>13.6085008816707</c:v>
                </c:pt>
                <c:pt idx="12" formatCode="0.0">
                  <c:v>15.947733553711799</c:v>
                </c:pt>
                <c:pt idx="13" formatCode="0.0">
                  <c:v>5.7594417571744003</c:v>
                </c:pt>
                <c:pt idx="15" formatCode="0.0">
                  <c:v>8.5372432650805301</c:v>
                </c:pt>
                <c:pt idx="16" formatCode="0.0">
                  <c:v>14.2285042391656</c:v>
                </c:pt>
                <c:pt idx="18" formatCode="0.0">
                  <c:v>17.589468873866299</c:v>
                </c:pt>
                <c:pt idx="19" formatCode="0.0">
                  <c:v>7.9128411942866199</c:v>
                </c:pt>
                <c:pt idx="20" formatCode="0.0">
                  <c:v>15.987072665344</c:v>
                </c:pt>
                <c:pt idx="21" formatCode="0.0">
                  <c:v>10.371643276905401</c:v>
                </c:pt>
                <c:pt idx="22" formatCode="0.0">
                  <c:v>9.5650183808256894</c:v>
                </c:pt>
                <c:pt idx="24" formatCode="0.0">
                  <c:v>17.932720911647198</c:v>
                </c:pt>
                <c:pt idx="25" formatCode="0.0">
                  <c:v>12.7757939859925</c:v>
                </c:pt>
                <c:pt idx="26" formatCode="0.0">
                  <c:v>6.7350644562374002</c:v>
                </c:pt>
                <c:pt idx="27" formatCode="0.0">
                  <c:v>2.0801399344110401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52-4B19-82A8-496CC5D1C3CC}"/>
            </c:ext>
          </c:extLst>
        </c:ser>
        <c:ser>
          <c:idx val="3"/>
          <c:order val="3"/>
          <c:tx>
            <c:strRef>
              <c:f>Hoja1!$A$5</c:f>
              <c:strCache>
                <c:ptCount val="1"/>
                <c:pt idx="0">
                  <c:v>No sé</c:v>
                </c:pt>
              </c:strCache>
            </c:strRef>
          </c:tx>
          <c:spPr>
            <a:solidFill>
              <a:srgbClr val="DDDDDD"/>
            </a:solidFill>
            <a:ln>
              <a:solidFill>
                <a:srgbClr val="DDDDDD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1">
                  <c:v> 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6">
                  <c:v>  </c:v>
                </c:pt>
                <c:pt idx="7">
                  <c:v>18-29</c:v>
                </c:pt>
                <c:pt idx="8">
                  <c:v>30-44</c:v>
                </c:pt>
                <c:pt idx="9">
                  <c:v>45-59</c:v>
                </c:pt>
                <c:pt idx="10">
                  <c:v>60-más</c:v>
                </c:pt>
                <c:pt idx="11">
                  <c:v>   </c:v>
                </c:pt>
                <c:pt idx="12">
                  <c:v>Hombre</c:v>
                </c:pt>
                <c:pt idx="13">
                  <c:v>Mujer</c:v>
                </c:pt>
                <c:pt idx="14">
                  <c:v>    </c:v>
                </c:pt>
                <c:pt idx="15">
                  <c:v>Provincias </c:v>
                </c:pt>
                <c:pt idx="16">
                  <c:v>Lima</c:v>
                </c:pt>
                <c:pt idx="17">
                  <c:v>     </c:v>
                </c:pt>
                <c:pt idx="18">
                  <c:v>Izquierda</c:v>
                </c:pt>
                <c:pt idx="19">
                  <c:v>Centro 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 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Hoja1!$B$5:$AC$5</c:f>
              <c:numCache>
                <c:formatCode>General</c:formatCode>
                <c:ptCount val="28"/>
                <c:pt idx="0">
                  <c:v>3.1</c:v>
                </c:pt>
                <c:pt idx="2">
                  <c:v>4.2</c:v>
                </c:pt>
                <c:pt idx="3">
                  <c:v>1.1000000000000001</c:v>
                </c:pt>
                <c:pt idx="4">
                  <c:v>2.1</c:v>
                </c:pt>
                <c:pt idx="5">
                  <c:v>5.7</c:v>
                </c:pt>
                <c:pt idx="7">
                  <c:v>3.4</c:v>
                </c:pt>
                <c:pt idx="8">
                  <c:v>0.9</c:v>
                </c:pt>
                <c:pt idx="9">
                  <c:v>2.5</c:v>
                </c:pt>
                <c:pt idx="10">
                  <c:v>10.5</c:v>
                </c:pt>
                <c:pt idx="12">
                  <c:v>3.9</c:v>
                </c:pt>
                <c:pt idx="13">
                  <c:v>2.2000000000000002</c:v>
                </c:pt>
                <c:pt idx="15">
                  <c:v>4.2</c:v>
                </c:pt>
                <c:pt idx="16">
                  <c:v>1.5</c:v>
                </c:pt>
                <c:pt idx="18">
                  <c:v>0.4</c:v>
                </c:pt>
                <c:pt idx="19">
                  <c:v>4.9000000000000004</c:v>
                </c:pt>
                <c:pt idx="20">
                  <c:v>0.6</c:v>
                </c:pt>
                <c:pt idx="21">
                  <c:v>5.2</c:v>
                </c:pt>
                <c:pt idx="22">
                  <c:v>3.3</c:v>
                </c:pt>
                <c:pt idx="24">
                  <c:v>1.5</c:v>
                </c:pt>
                <c:pt idx="25">
                  <c:v>2.1</c:v>
                </c:pt>
                <c:pt idx="26">
                  <c:v>1.3</c:v>
                </c:pt>
                <c:pt idx="27">
                  <c:v>24.9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52-4B19-82A8-496CC5D1C3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"/>
        <c:overlap val="100"/>
        <c:axId val="94098432"/>
        <c:axId val="48739392"/>
      </c:barChart>
      <c:catAx>
        <c:axId val="9409843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s-ES"/>
          </a:p>
        </c:txPr>
        <c:crossAx val="48739392"/>
        <c:crosses val="autoZero"/>
        <c:auto val="1"/>
        <c:lblAlgn val="ctr"/>
        <c:lblOffset val="100"/>
        <c:noMultiLvlLbl val="0"/>
      </c:catAx>
      <c:valAx>
        <c:axId val="4873939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940984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8280712998643407E-2"/>
          <c:y val="9.8921601520879886E-3"/>
          <c:w val="0.97171929575921279"/>
          <c:h val="0.13179805328327637"/>
        </c:manualLayout>
      </c:layout>
      <c:overlay val="0"/>
      <c:spPr>
        <a:noFill/>
      </c:spPr>
      <c:txPr>
        <a:bodyPr/>
        <a:lstStyle/>
        <a:p>
          <a:pPr>
            <a:defRPr sz="90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+mn-lt"/>
          <a:ea typeface="Tahoma" pitchFamily="34" charset="0"/>
          <a:cs typeface="Tahoma" pitchFamily="34" charset="0"/>
        </a:defRPr>
      </a:pPr>
      <a:endParaRPr lang="es-ES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646064520076914E-2"/>
          <c:y val="0.10377280036435221"/>
          <c:w val="0.93635396161417328"/>
          <c:h val="0.69780100873977757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No nos alcanza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13"/>
              <c:layout>
                <c:manualLayout>
                  <c:x val="-2.0144559228337015E-2"/>
                  <c:y val="3.33237492811961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4D4-B44C-BB24-50BDDC03BD6A}"/>
                </c:ext>
              </c:extLst>
            </c:dLbl>
            <c:dLbl>
              <c:idx val="17"/>
              <c:layout>
                <c:manualLayout>
                  <c:x val="-2.4248229570512279E-2"/>
                  <c:y val="2.57791676290776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6E-4564-9B4B-8DAAC2D66F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Mar - 22
(n: 1142)</c:v>
                </c:pt>
                <c:pt idx="1">
                  <c:v>May - 22
(n: 1026)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54.1</c:v>
                </c:pt>
                <c:pt idx="1">
                  <c:v>43.3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4D4-B44C-BB24-50BDDC03BD6A}"/>
            </c:ext>
          </c:extLst>
        </c:ser>
        <c:ser>
          <c:idx val="3"/>
          <c:order val="1"/>
          <c:tx>
            <c:strRef>
              <c:f>Hoja1!$C$1</c:f>
              <c:strCache>
                <c:ptCount val="1"/>
                <c:pt idx="0">
                  <c:v>Nos alcanza justo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11"/>
              <c:layout>
                <c:manualLayout>
                  <c:x val="-2.0570944036178714E-2"/>
                  <c:y val="-8.236803219103491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6938132368066159E-2"/>
                      <c:h val="5.5999323995101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54D4-B44C-BB24-50BDDC03BD6A}"/>
                </c:ext>
              </c:extLst>
            </c:dLbl>
            <c:dLbl>
              <c:idx val="12"/>
              <c:layout>
                <c:manualLayout>
                  <c:x val="-2.3117647320653602E-2"/>
                  <c:y val="5.887122384461369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46E-4564-9B4B-8DAAC2D66F29}"/>
                </c:ext>
              </c:extLst>
            </c:dLbl>
            <c:dLbl>
              <c:idx val="13"/>
              <c:layout>
                <c:manualLayout>
                  <c:x val="-1.5238111497792937E-2"/>
                  <c:y val="-3.33235297990861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4D4-B44C-BB24-50BDDC03BD6A}"/>
                </c:ext>
              </c:extLst>
            </c:dLbl>
            <c:dLbl>
              <c:idx val="17"/>
              <c:layout>
                <c:manualLayout>
                  <c:x val="-3.1031723069664341E-2"/>
                  <c:y val="-3.7293873081420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6E-4564-9B4B-8DAAC2D66F29}"/>
                </c:ext>
              </c:extLst>
            </c:dLbl>
            <c:dLbl>
              <c:idx val="18"/>
              <c:layout>
                <c:manualLayout>
                  <c:x val="-2.5378811820371123E-2"/>
                  <c:y val="-1.71427418640091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46E-4564-9B4B-8DAAC2D66F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10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Mar - 22
(n: 1142)</c:v>
                </c:pt>
                <c:pt idx="1">
                  <c:v>May - 22
(n: 1026)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33.9</c:v>
                </c:pt>
                <c:pt idx="1">
                  <c:v>42.8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4D4-B44C-BB24-50BDDC03BD6A}"/>
            </c:ext>
          </c:extLst>
        </c:ser>
        <c:ser>
          <c:idx val="1"/>
          <c:order val="2"/>
          <c:tx>
            <c:strRef>
              <c:f>Hoja1!$D$1</c:f>
              <c:strCache>
                <c:ptCount val="1"/>
                <c:pt idx="0">
                  <c:v>Nos alcanza  y nos queda algo para ahorrar</c:v>
                </c:pt>
              </c:strCache>
            </c:strRef>
          </c:tx>
          <c:spPr>
            <a:ln w="28575" cap="rnd">
              <a:solidFill>
                <a:srgbClr val="0097CD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97CD"/>
              </a:solidFill>
              <a:ln w="9525">
                <a:solidFill>
                  <a:srgbClr val="0097CD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Mar - 22
(n: 1142)</c:v>
                </c:pt>
                <c:pt idx="1">
                  <c:v>May - 22
(n: 1026)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0">
                  <c:v>9</c:v>
                </c:pt>
                <c:pt idx="1">
                  <c:v>10.9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6D3-4F0E-AD68-FD86AF071B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805504"/>
        <c:axId val="350945472"/>
        <c:extLst/>
      </c:lineChart>
      <c:catAx>
        <c:axId val="6880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50945472"/>
        <c:crosses val="autoZero"/>
        <c:auto val="1"/>
        <c:lblAlgn val="ctr"/>
        <c:lblOffset val="100"/>
        <c:noMultiLvlLbl val="0"/>
      </c:catAx>
      <c:valAx>
        <c:axId val="35094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880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053609183532667"/>
          <c:y val="0.94210369196377886"/>
          <c:w val="0.55356832233167008"/>
          <c:h val="5.55470805453634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E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374338274394814"/>
          <c:y val="0.13815873568438888"/>
          <c:w val="0.48086187354504423"/>
          <c:h val="0.61584981674023342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May - 22 (N: 1026)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FE5-4234-B795-ECF721907579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E5-4234-B795-ECF721907579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FE5-4234-B795-ECF7219075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Aprueba</c:v>
                </c:pt>
                <c:pt idx="1">
                  <c:v>Desaprueba</c:v>
                </c:pt>
                <c:pt idx="2">
                  <c:v>No sé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9.1999999999999993</c:v>
                </c:pt>
                <c:pt idx="1">
                  <c:v>82.5</c:v>
                </c:pt>
                <c:pt idx="2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FE5-4234-B795-ECF7219075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0602138226438223E-2"/>
          <c:y val="0.1812254607330934"/>
          <c:w val="0.26007738528688562"/>
          <c:h val="0.623049663714022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ES"/>
    </a:p>
  </c:txPr>
  <c:externalData r:id="rId4">
    <c:autoUpdate val="0"/>
  </c:externalData>
  <c:userShapes r:id="rId5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171641404355349"/>
          <c:y val="9.5297900109646241E-2"/>
          <c:w val="0.65429885013850542"/>
          <c:h val="0.8748465599587960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Apruebo</c:v>
                </c:pt>
              </c:strCache>
            </c:strRef>
          </c:tx>
          <c:spPr>
            <a:solidFill>
              <a:srgbClr val="29ABE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7">
                  <c:v>18-29</c:v>
                </c:pt>
                <c:pt idx="8">
                  <c:v>30-44</c:v>
                </c:pt>
                <c:pt idx="9">
                  <c:v>45-59</c:v>
                </c:pt>
                <c:pt idx="10">
                  <c:v>60-más</c:v>
                </c:pt>
                <c:pt idx="12">
                  <c:v>Hombre</c:v>
                </c:pt>
                <c:pt idx="13">
                  <c:v>Mujer</c:v>
                </c:pt>
                <c:pt idx="15">
                  <c:v>Provincias</c:v>
                </c:pt>
                <c:pt idx="16">
                  <c:v>Lima</c:v>
                </c:pt>
                <c:pt idx="18">
                  <c:v>Izquierda</c:v>
                </c:pt>
                <c:pt idx="19">
                  <c:v>Centro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Hoja1!$B$2:$AC$2</c:f>
              <c:numCache>
                <c:formatCode>General</c:formatCode>
                <c:ptCount val="28"/>
                <c:pt idx="0">
                  <c:v>9.1999999999999993</c:v>
                </c:pt>
                <c:pt idx="2">
                  <c:v>5.6</c:v>
                </c:pt>
                <c:pt idx="3">
                  <c:v>9.3000000000000007</c:v>
                </c:pt>
                <c:pt idx="4">
                  <c:v>9</c:v>
                </c:pt>
                <c:pt idx="5">
                  <c:v>10</c:v>
                </c:pt>
                <c:pt idx="7">
                  <c:v>10.6</c:v>
                </c:pt>
                <c:pt idx="8">
                  <c:v>9.4</c:v>
                </c:pt>
                <c:pt idx="9">
                  <c:v>7.2</c:v>
                </c:pt>
                <c:pt idx="10">
                  <c:v>8.4</c:v>
                </c:pt>
                <c:pt idx="12">
                  <c:v>11.6</c:v>
                </c:pt>
                <c:pt idx="13">
                  <c:v>6.8</c:v>
                </c:pt>
                <c:pt idx="15">
                  <c:v>9.6999999999999993</c:v>
                </c:pt>
                <c:pt idx="16">
                  <c:v>8.6</c:v>
                </c:pt>
                <c:pt idx="18">
                  <c:v>25.5</c:v>
                </c:pt>
                <c:pt idx="19">
                  <c:v>5.4</c:v>
                </c:pt>
                <c:pt idx="20">
                  <c:v>5.0999999999999996</c:v>
                </c:pt>
                <c:pt idx="21">
                  <c:v>8.6</c:v>
                </c:pt>
                <c:pt idx="22">
                  <c:v>9.1999999999999993</c:v>
                </c:pt>
                <c:pt idx="24">
                  <c:v>70.900000000000006</c:v>
                </c:pt>
                <c:pt idx="25">
                  <c:v>10.8</c:v>
                </c:pt>
                <c:pt idx="26">
                  <c:v>1.3</c:v>
                </c:pt>
                <c:pt idx="27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21-452B-8DC8-740B19284659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Desapruebo</c:v>
                </c:pt>
              </c:strCache>
            </c:strRef>
          </c:tx>
          <c:spPr>
            <a:solidFill>
              <a:srgbClr val="FA243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7">
                  <c:v>18-29</c:v>
                </c:pt>
                <c:pt idx="8">
                  <c:v>30-44</c:v>
                </c:pt>
                <c:pt idx="9">
                  <c:v>45-59</c:v>
                </c:pt>
                <c:pt idx="10">
                  <c:v>60-más</c:v>
                </c:pt>
                <c:pt idx="12">
                  <c:v>Hombre</c:v>
                </c:pt>
                <c:pt idx="13">
                  <c:v>Mujer</c:v>
                </c:pt>
                <c:pt idx="15">
                  <c:v>Provincias</c:v>
                </c:pt>
                <c:pt idx="16">
                  <c:v>Lima</c:v>
                </c:pt>
                <c:pt idx="18">
                  <c:v>Izquierda</c:v>
                </c:pt>
                <c:pt idx="19">
                  <c:v>Centro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Hoja1!$B$3:$AC$3</c:f>
              <c:numCache>
                <c:formatCode>General</c:formatCode>
                <c:ptCount val="28"/>
                <c:pt idx="0">
                  <c:v>82.5</c:v>
                </c:pt>
                <c:pt idx="2">
                  <c:v>88.9</c:v>
                </c:pt>
                <c:pt idx="3">
                  <c:v>86.7</c:v>
                </c:pt>
                <c:pt idx="4">
                  <c:v>82.7</c:v>
                </c:pt>
                <c:pt idx="5">
                  <c:v>78.599999999999994</c:v>
                </c:pt>
                <c:pt idx="7">
                  <c:v>82.2</c:v>
                </c:pt>
                <c:pt idx="8">
                  <c:v>79.7</c:v>
                </c:pt>
                <c:pt idx="9">
                  <c:v>87.9</c:v>
                </c:pt>
                <c:pt idx="10">
                  <c:v>82.6</c:v>
                </c:pt>
                <c:pt idx="12">
                  <c:v>81.8</c:v>
                </c:pt>
                <c:pt idx="13">
                  <c:v>83.3</c:v>
                </c:pt>
                <c:pt idx="15">
                  <c:v>80.900000000000006</c:v>
                </c:pt>
                <c:pt idx="16">
                  <c:v>84.8</c:v>
                </c:pt>
                <c:pt idx="18">
                  <c:v>70.3</c:v>
                </c:pt>
                <c:pt idx="19">
                  <c:v>87.9</c:v>
                </c:pt>
                <c:pt idx="20">
                  <c:v>88.1</c:v>
                </c:pt>
                <c:pt idx="21">
                  <c:v>68.400000000000006</c:v>
                </c:pt>
                <c:pt idx="22">
                  <c:v>84</c:v>
                </c:pt>
                <c:pt idx="24">
                  <c:v>29.1</c:v>
                </c:pt>
                <c:pt idx="25">
                  <c:v>81.3</c:v>
                </c:pt>
                <c:pt idx="26">
                  <c:v>98.7</c:v>
                </c:pt>
                <c:pt idx="27">
                  <c:v>44.4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21-452B-8DC8-740B19284659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No se</c:v>
                </c:pt>
              </c:strCache>
            </c:strRef>
          </c:tx>
          <c:spPr>
            <a:solidFill>
              <a:srgbClr val="DDDDD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7">
                  <c:v>18-29</c:v>
                </c:pt>
                <c:pt idx="8">
                  <c:v>30-44</c:v>
                </c:pt>
                <c:pt idx="9">
                  <c:v>45-59</c:v>
                </c:pt>
                <c:pt idx="10">
                  <c:v>60-más</c:v>
                </c:pt>
                <c:pt idx="12">
                  <c:v>Hombre</c:v>
                </c:pt>
                <c:pt idx="13">
                  <c:v>Mujer</c:v>
                </c:pt>
                <c:pt idx="15">
                  <c:v>Provincias</c:v>
                </c:pt>
                <c:pt idx="16">
                  <c:v>Lima</c:v>
                </c:pt>
                <c:pt idx="18">
                  <c:v>Izquierda</c:v>
                </c:pt>
                <c:pt idx="19">
                  <c:v>Centro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Hoja1!$B$4:$AC$4</c:f>
              <c:numCache>
                <c:formatCode>General</c:formatCode>
                <c:ptCount val="28"/>
                <c:pt idx="0">
                  <c:v>8.1999999999999993</c:v>
                </c:pt>
                <c:pt idx="2">
                  <c:v>5.5</c:v>
                </c:pt>
                <c:pt idx="3">
                  <c:v>4</c:v>
                </c:pt>
                <c:pt idx="4">
                  <c:v>8.3000000000000007</c:v>
                </c:pt>
                <c:pt idx="5">
                  <c:v>11.4</c:v>
                </c:pt>
                <c:pt idx="7">
                  <c:v>7.2</c:v>
                </c:pt>
                <c:pt idx="8">
                  <c:v>11</c:v>
                </c:pt>
                <c:pt idx="9">
                  <c:v>4.9000000000000004</c:v>
                </c:pt>
                <c:pt idx="10">
                  <c:v>9</c:v>
                </c:pt>
                <c:pt idx="12">
                  <c:v>6.6</c:v>
                </c:pt>
                <c:pt idx="13">
                  <c:v>9.9</c:v>
                </c:pt>
                <c:pt idx="15">
                  <c:v>9.4</c:v>
                </c:pt>
                <c:pt idx="16">
                  <c:v>6.6</c:v>
                </c:pt>
                <c:pt idx="18">
                  <c:v>4.2</c:v>
                </c:pt>
                <c:pt idx="19">
                  <c:v>6.8</c:v>
                </c:pt>
                <c:pt idx="20">
                  <c:v>6.8</c:v>
                </c:pt>
                <c:pt idx="21">
                  <c:v>23.1</c:v>
                </c:pt>
                <c:pt idx="22">
                  <c:v>6.8</c:v>
                </c:pt>
                <c:pt idx="24">
                  <c:v>0</c:v>
                </c:pt>
                <c:pt idx="25">
                  <c:v>7.8</c:v>
                </c:pt>
                <c:pt idx="26">
                  <c:v>0</c:v>
                </c:pt>
                <c:pt idx="27">
                  <c:v>52.2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21-452B-8DC8-740B192846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"/>
        <c:overlap val="100"/>
        <c:axId val="49281536"/>
        <c:axId val="97980928"/>
      </c:barChart>
      <c:catAx>
        <c:axId val="492815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s-ES"/>
          </a:p>
        </c:txPr>
        <c:crossAx val="97980928"/>
        <c:crosses val="autoZero"/>
        <c:auto val="1"/>
        <c:lblAlgn val="ctr"/>
        <c:lblOffset val="100"/>
        <c:noMultiLvlLbl val="0"/>
      </c:catAx>
      <c:valAx>
        <c:axId val="9798092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492815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1363892349396168"/>
          <c:y val="2.0634111708941198E-2"/>
          <c:w val="0.86944704134533835"/>
          <c:h val="4.9540107692892035E-2"/>
        </c:manualLayout>
      </c:layout>
      <c:overlay val="0"/>
      <c:txPr>
        <a:bodyPr/>
        <a:lstStyle/>
        <a:p>
          <a:pPr>
            <a:defRPr sz="105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+mn-lt"/>
          <a:ea typeface="Tahoma" pitchFamily="34" charset="0"/>
          <a:cs typeface="Tahoma" pitchFamily="34" charset="0"/>
        </a:defRPr>
      </a:pPr>
      <a:endParaRPr lang="es-E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173441677153725E-2"/>
          <c:y val="0.17036713403327156"/>
          <c:w val="0.91354505734581992"/>
          <c:h val="0.628906142999405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Avenir LT Std 65 Medium" panose="020B060302020302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1"/>
                <c:pt idx="0">
                  <c:v>Edad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63-462E-B4FA-029AAA6BF7B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2"/>
                    </a:solidFill>
                    <a:latin typeface="Avenir LT Std 35 Light" panose="020B040202020302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1"/>
                <c:pt idx="0">
                  <c:v>Edad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63-462E-B4FA-029AAA6BF7B0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3"/>
                    </a:solidFill>
                    <a:latin typeface="Avenir LT Std 35 Light" panose="020B040202020302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1"/>
                <c:pt idx="0">
                  <c:v>Edad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63-462E-B4FA-029AAA6BF7B0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LT Std 35 Light" panose="020B040202020302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1"/>
                <c:pt idx="0">
                  <c:v>Edad</c:v>
                </c:pt>
              </c:strCache>
            </c:strRef>
          </c:cat>
          <c:val>
            <c:numRef>
              <c:f>Hoja1!$E$2:$E$3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63-462E-B4FA-029AAA6BF7B0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Serie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5"/>
                    </a:solidFill>
                    <a:latin typeface="Avenir LT Std 35 Light" panose="020B040202020302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1"/>
                <c:pt idx="0">
                  <c:v>Edad</c:v>
                </c:pt>
              </c:strCache>
            </c:strRef>
          </c:cat>
          <c:val>
            <c:numRef>
              <c:f>Hoja1!$F$2:$F$3</c:f>
            </c:numRef>
          </c:val>
          <c:extLst>
            <c:ext xmlns:c16="http://schemas.microsoft.com/office/drawing/2014/chart" uri="{C3380CC4-5D6E-409C-BE32-E72D297353CC}">
              <c16:uniqueId val="{00000004-2363-462E-B4FA-029AAA6BF7B0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Serie 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6"/>
                    </a:solidFill>
                    <a:latin typeface="Avenir LT Std 35 Light" panose="020B040202020302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1"/>
                <c:pt idx="0">
                  <c:v>Edad</c:v>
                </c:pt>
              </c:strCache>
            </c:strRef>
          </c:cat>
          <c:val>
            <c:numRef>
              <c:f>Hoja1!$G$2:$G$3</c:f>
            </c:numRef>
          </c:val>
          <c:extLst>
            <c:ext xmlns:c16="http://schemas.microsoft.com/office/drawing/2014/chart" uri="{C3380CC4-5D6E-409C-BE32-E72D297353CC}">
              <c16:uniqueId val="{00000005-2363-462E-B4FA-029AAA6BF7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343016560"/>
        <c:axId val="-343020368"/>
      </c:barChart>
      <c:catAx>
        <c:axId val="-343016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343020368"/>
        <c:crosses val="autoZero"/>
        <c:auto val="1"/>
        <c:lblAlgn val="ctr"/>
        <c:lblOffset val="100"/>
        <c:noMultiLvlLbl val="0"/>
      </c:catAx>
      <c:valAx>
        <c:axId val="-3430203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343016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4656008993737263"/>
          <c:y val="2.219373077058271E-3"/>
          <c:w val="0.76364394840621008"/>
          <c:h val="0.144998547676004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enir LT Std 35 Light" panose="020B0402020203020204" pitchFamily="34" charset="0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venir LT Std 35 Light" panose="020B0402020203020204" pitchFamily="34" charset="0"/>
        </a:defRPr>
      </a:pPr>
      <a:endParaRPr lang="es-E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646064520076914E-2"/>
          <c:y val="0.10377289747112713"/>
          <c:w val="0.93635396161417328"/>
          <c:h val="0.69780100873977757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Apruebo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2"/>
                <c:pt idx="0">
                  <c:v>Mar - 22
(n: 1142)</c:v>
                </c:pt>
                <c:pt idx="1">
                  <c:v>May - 22
(n: 1026)</c:v>
                </c:pt>
              </c:strCache>
            </c:strRef>
          </c:cat>
          <c:val>
            <c:numRef>
              <c:f>Hoja1!$B$2:$B$11</c:f>
              <c:numCache>
                <c:formatCode>General</c:formatCode>
                <c:ptCount val="2"/>
                <c:pt idx="0">
                  <c:v>12.1</c:v>
                </c:pt>
                <c:pt idx="1">
                  <c:v>9.1999999999999993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261-401E-88A9-439F4A53F3AD}"/>
            </c:ext>
          </c:extLst>
        </c:ser>
        <c:ser>
          <c:idx val="1"/>
          <c:order val="1"/>
          <c:tx>
            <c:strRef>
              <c:f>Hoja1!#REF!</c:f>
              <c:strCache>
                <c:ptCount val="1"/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2"/>
              </a:solidFill>
              <a:ln w="9525">
                <a:solidFill>
                  <a:schemeClr val="bg2"/>
                </a:solidFill>
              </a:ln>
              <a:effectLst/>
            </c:spPr>
          </c:marker>
          <c:cat>
            <c:strRef>
              <c:f>Hoja1!$A$2:$A$11</c:f>
              <c:strCache>
                <c:ptCount val="2"/>
                <c:pt idx="0">
                  <c:v>Mar - 22
(n: 1142)</c:v>
                </c:pt>
                <c:pt idx="1">
                  <c:v>May - 22
(n: 1026)</c:v>
                </c:pt>
              </c:strCache>
            </c:strRef>
          </c:cat>
          <c:val>
            <c:numRef>
              <c:f>Hoja1!#REF!</c:f>
              <c:numCache>
                <c:formatCode>General</c:formatCode>
                <c:ptCount val="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261-401E-88A9-439F4A53F3AD}"/>
            </c:ext>
          </c:extLst>
        </c:ser>
        <c:ser>
          <c:idx val="2"/>
          <c:order val="2"/>
          <c:tx>
            <c:strRef>
              <c:f>Hoja1!$C$1</c:f>
              <c:strCache>
                <c:ptCount val="1"/>
                <c:pt idx="0">
                  <c:v>Desapruebo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11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261-401E-88A9-439F4A53F3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2"/>
                <c:pt idx="0">
                  <c:v>Mar - 22
(n: 1142)</c:v>
                </c:pt>
                <c:pt idx="1">
                  <c:v>May - 22
(n: 1026)</c:v>
                </c:pt>
              </c:strCache>
            </c:strRef>
          </c:cat>
          <c:val>
            <c:numRef>
              <c:f>Hoja1!$C$2:$C$11</c:f>
              <c:numCache>
                <c:formatCode>General</c:formatCode>
                <c:ptCount val="2"/>
                <c:pt idx="0">
                  <c:v>75.099999999999994</c:v>
                </c:pt>
                <c:pt idx="1">
                  <c:v>82.5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261-401E-88A9-439F4A53F3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805504"/>
        <c:axId val="350945472"/>
      </c:lineChart>
      <c:catAx>
        <c:axId val="6880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50945472"/>
        <c:crosses val="autoZero"/>
        <c:auto val="1"/>
        <c:lblAlgn val="ctr"/>
        <c:lblOffset val="100"/>
        <c:noMultiLvlLbl val="0"/>
      </c:catAx>
      <c:valAx>
        <c:axId val="35094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880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"/>
          <c:y val="0.93634622590166117"/>
          <c:w val="0.99878929774818281"/>
          <c:h val="5.7152044036890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E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374338274394814"/>
          <c:y val="0.13815873568438888"/>
          <c:w val="0.48086187354504423"/>
          <c:h val="0.61584981674023342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May - 22 (N: 1026)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FE5-4234-B795-ECF721907579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E5-4234-B795-ECF721907579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FE5-4234-B795-ECF7219075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Aprueba</c:v>
                </c:pt>
                <c:pt idx="1">
                  <c:v>Desaprueba</c:v>
                </c:pt>
                <c:pt idx="2">
                  <c:v>No sé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8.6</c:v>
                </c:pt>
                <c:pt idx="1">
                  <c:v>82.1</c:v>
                </c:pt>
                <c:pt idx="2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FE5-4234-B795-ECF7219075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0602138226438223E-2"/>
          <c:y val="0.1812254607330934"/>
          <c:w val="0.26007738528688562"/>
          <c:h val="0.623049663714022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ES"/>
    </a:p>
  </c:txPr>
  <c:externalData r:id="rId4">
    <c:autoUpdate val="0"/>
  </c:externalData>
  <c:userShapes r:id="rId5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171641404355349"/>
          <c:y val="9.5297900109646241E-2"/>
          <c:w val="0.65429885013850542"/>
          <c:h val="0.8748465599587960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Apruebo</c:v>
                </c:pt>
              </c:strCache>
            </c:strRef>
          </c:tx>
          <c:spPr>
            <a:solidFill>
              <a:srgbClr val="29ABE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7">
                  <c:v>18-29</c:v>
                </c:pt>
                <c:pt idx="8">
                  <c:v>30-44</c:v>
                </c:pt>
                <c:pt idx="9">
                  <c:v>45-59</c:v>
                </c:pt>
                <c:pt idx="10">
                  <c:v>60-más</c:v>
                </c:pt>
                <c:pt idx="12">
                  <c:v>Hombre</c:v>
                </c:pt>
                <c:pt idx="13">
                  <c:v>Mujer</c:v>
                </c:pt>
                <c:pt idx="15">
                  <c:v>Provincias</c:v>
                </c:pt>
                <c:pt idx="16">
                  <c:v>Lima</c:v>
                </c:pt>
                <c:pt idx="18">
                  <c:v>Izquierda</c:v>
                </c:pt>
                <c:pt idx="19">
                  <c:v>Centro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Hoja1!$B$2:$AC$2</c:f>
              <c:numCache>
                <c:formatCode>General</c:formatCode>
                <c:ptCount val="28"/>
                <c:pt idx="0">
                  <c:v>8.6</c:v>
                </c:pt>
                <c:pt idx="2">
                  <c:v>9.4</c:v>
                </c:pt>
                <c:pt idx="3">
                  <c:v>7.3</c:v>
                </c:pt>
                <c:pt idx="4">
                  <c:v>6.4</c:v>
                </c:pt>
                <c:pt idx="5">
                  <c:v>12.4</c:v>
                </c:pt>
                <c:pt idx="7">
                  <c:v>6.7</c:v>
                </c:pt>
                <c:pt idx="8">
                  <c:v>8.1999999999999993</c:v>
                </c:pt>
                <c:pt idx="9">
                  <c:v>6.9</c:v>
                </c:pt>
                <c:pt idx="10">
                  <c:v>19.2</c:v>
                </c:pt>
                <c:pt idx="12">
                  <c:v>10.8</c:v>
                </c:pt>
                <c:pt idx="13">
                  <c:v>6.4</c:v>
                </c:pt>
                <c:pt idx="15">
                  <c:v>8</c:v>
                </c:pt>
                <c:pt idx="16">
                  <c:v>9.5</c:v>
                </c:pt>
                <c:pt idx="18">
                  <c:v>22.3</c:v>
                </c:pt>
                <c:pt idx="19">
                  <c:v>4.2</c:v>
                </c:pt>
                <c:pt idx="20">
                  <c:v>2.8</c:v>
                </c:pt>
                <c:pt idx="21">
                  <c:v>4.8</c:v>
                </c:pt>
                <c:pt idx="22">
                  <c:v>9.9</c:v>
                </c:pt>
                <c:pt idx="24">
                  <c:v>42.7</c:v>
                </c:pt>
                <c:pt idx="25">
                  <c:v>10.9</c:v>
                </c:pt>
                <c:pt idx="26">
                  <c:v>0.5</c:v>
                </c:pt>
                <c:pt idx="27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21-452B-8DC8-740B19284659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Desapruebo</c:v>
                </c:pt>
              </c:strCache>
            </c:strRef>
          </c:tx>
          <c:spPr>
            <a:solidFill>
              <a:srgbClr val="FA243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7">
                  <c:v>18-29</c:v>
                </c:pt>
                <c:pt idx="8">
                  <c:v>30-44</c:v>
                </c:pt>
                <c:pt idx="9">
                  <c:v>45-59</c:v>
                </c:pt>
                <c:pt idx="10">
                  <c:v>60-más</c:v>
                </c:pt>
                <c:pt idx="12">
                  <c:v>Hombre</c:v>
                </c:pt>
                <c:pt idx="13">
                  <c:v>Mujer</c:v>
                </c:pt>
                <c:pt idx="15">
                  <c:v>Provincias</c:v>
                </c:pt>
                <c:pt idx="16">
                  <c:v>Lima</c:v>
                </c:pt>
                <c:pt idx="18">
                  <c:v>Izquierda</c:v>
                </c:pt>
                <c:pt idx="19">
                  <c:v>Centro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Hoja1!$B$3:$AC$3</c:f>
              <c:numCache>
                <c:formatCode>General</c:formatCode>
                <c:ptCount val="28"/>
                <c:pt idx="0">
                  <c:v>82.1</c:v>
                </c:pt>
                <c:pt idx="2">
                  <c:v>86.8</c:v>
                </c:pt>
                <c:pt idx="3">
                  <c:v>86.8</c:v>
                </c:pt>
                <c:pt idx="4">
                  <c:v>84.3</c:v>
                </c:pt>
                <c:pt idx="5">
                  <c:v>75.2</c:v>
                </c:pt>
                <c:pt idx="7">
                  <c:v>85.1</c:v>
                </c:pt>
                <c:pt idx="8">
                  <c:v>82.7</c:v>
                </c:pt>
                <c:pt idx="9">
                  <c:v>82.7</c:v>
                </c:pt>
                <c:pt idx="10">
                  <c:v>70</c:v>
                </c:pt>
                <c:pt idx="12">
                  <c:v>82.5</c:v>
                </c:pt>
                <c:pt idx="13">
                  <c:v>81.7</c:v>
                </c:pt>
                <c:pt idx="15">
                  <c:v>81.8</c:v>
                </c:pt>
                <c:pt idx="16">
                  <c:v>82.5</c:v>
                </c:pt>
                <c:pt idx="18">
                  <c:v>77.3</c:v>
                </c:pt>
                <c:pt idx="19">
                  <c:v>88.3</c:v>
                </c:pt>
                <c:pt idx="20">
                  <c:v>85.3</c:v>
                </c:pt>
                <c:pt idx="21">
                  <c:v>74.7</c:v>
                </c:pt>
                <c:pt idx="22">
                  <c:v>82.1</c:v>
                </c:pt>
                <c:pt idx="24">
                  <c:v>57.3</c:v>
                </c:pt>
                <c:pt idx="25">
                  <c:v>80.599999999999994</c:v>
                </c:pt>
                <c:pt idx="26">
                  <c:v>96.3</c:v>
                </c:pt>
                <c:pt idx="27">
                  <c:v>47.5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21-452B-8DC8-740B19284659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No se</c:v>
                </c:pt>
              </c:strCache>
            </c:strRef>
          </c:tx>
          <c:spPr>
            <a:solidFill>
              <a:srgbClr val="DDDDD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7">
                  <c:v>18-29</c:v>
                </c:pt>
                <c:pt idx="8">
                  <c:v>30-44</c:v>
                </c:pt>
                <c:pt idx="9">
                  <c:v>45-59</c:v>
                </c:pt>
                <c:pt idx="10">
                  <c:v>60-más</c:v>
                </c:pt>
                <c:pt idx="12">
                  <c:v>Hombre</c:v>
                </c:pt>
                <c:pt idx="13">
                  <c:v>Mujer</c:v>
                </c:pt>
                <c:pt idx="15">
                  <c:v>Provincias</c:v>
                </c:pt>
                <c:pt idx="16">
                  <c:v>Lima</c:v>
                </c:pt>
                <c:pt idx="18">
                  <c:v>Izquierda</c:v>
                </c:pt>
                <c:pt idx="19">
                  <c:v>Centro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Hoja1!$B$4:$AC$4</c:f>
              <c:numCache>
                <c:formatCode>General</c:formatCode>
                <c:ptCount val="28"/>
                <c:pt idx="0">
                  <c:v>9.3000000000000007</c:v>
                </c:pt>
                <c:pt idx="2">
                  <c:v>3.8</c:v>
                </c:pt>
                <c:pt idx="3">
                  <c:v>5.9</c:v>
                </c:pt>
                <c:pt idx="4">
                  <c:v>9.1999999999999993</c:v>
                </c:pt>
                <c:pt idx="5">
                  <c:v>12.4</c:v>
                </c:pt>
                <c:pt idx="7">
                  <c:v>8.1999999999999993</c:v>
                </c:pt>
                <c:pt idx="8">
                  <c:v>9.1999999999999993</c:v>
                </c:pt>
                <c:pt idx="9">
                  <c:v>10.3</c:v>
                </c:pt>
                <c:pt idx="10">
                  <c:v>10.9</c:v>
                </c:pt>
                <c:pt idx="12">
                  <c:v>6.7</c:v>
                </c:pt>
                <c:pt idx="13">
                  <c:v>11.9</c:v>
                </c:pt>
                <c:pt idx="15">
                  <c:v>10.199999999999999</c:v>
                </c:pt>
                <c:pt idx="16">
                  <c:v>7.9</c:v>
                </c:pt>
                <c:pt idx="18">
                  <c:v>0.4</c:v>
                </c:pt>
                <c:pt idx="19">
                  <c:v>7.5</c:v>
                </c:pt>
                <c:pt idx="20">
                  <c:v>11.8</c:v>
                </c:pt>
                <c:pt idx="21">
                  <c:v>20.5</c:v>
                </c:pt>
                <c:pt idx="22">
                  <c:v>8.1</c:v>
                </c:pt>
                <c:pt idx="24">
                  <c:v>0</c:v>
                </c:pt>
                <c:pt idx="25">
                  <c:v>8.4</c:v>
                </c:pt>
                <c:pt idx="26">
                  <c:v>3.2</c:v>
                </c:pt>
                <c:pt idx="27">
                  <c:v>49.7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21-452B-8DC8-740B192846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"/>
        <c:overlap val="100"/>
        <c:axId val="49281536"/>
        <c:axId val="97980928"/>
      </c:barChart>
      <c:catAx>
        <c:axId val="492815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s-ES"/>
          </a:p>
        </c:txPr>
        <c:crossAx val="97980928"/>
        <c:crosses val="autoZero"/>
        <c:auto val="1"/>
        <c:lblAlgn val="ctr"/>
        <c:lblOffset val="100"/>
        <c:noMultiLvlLbl val="0"/>
      </c:catAx>
      <c:valAx>
        <c:axId val="9798092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492815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1363892349396168"/>
          <c:y val="2.0634111708941198E-2"/>
          <c:w val="0.86944704134533835"/>
          <c:h val="4.9540107692892035E-2"/>
        </c:manualLayout>
      </c:layout>
      <c:overlay val="0"/>
      <c:txPr>
        <a:bodyPr/>
        <a:lstStyle/>
        <a:p>
          <a:pPr>
            <a:defRPr sz="105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+mn-lt"/>
          <a:ea typeface="Tahoma" pitchFamily="34" charset="0"/>
          <a:cs typeface="Tahoma" pitchFamily="34" charset="0"/>
        </a:defRPr>
      </a:pPr>
      <a:endParaRPr lang="es-ES"/>
    </a:p>
  </c:txPr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374338274394814"/>
          <c:y val="0.13815873568438888"/>
          <c:w val="0.48086187354504423"/>
          <c:h val="0.61584981674023342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May - 22 (N: 1026)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FE5-4234-B795-ECF721907579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E5-4234-B795-ECF721907579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FE5-4234-B795-ECF7219075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Aprueba</c:v>
                </c:pt>
                <c:pt idx="1">
                  <c:v>Desaprueba</c:v>
                </c:pt>
                <c:pt idx="2">
                  <c:v>No sé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4.4000000000000004</c:v>
                </c:pt>
                <c:pt idx="1">
                  <c:v>86</c:v>
                </c:pt>
                <c:pt idx="2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FE5-4234-B795-ECF7219075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0602138226438223E-2"/>
          <c:y val="0.1812254607330934"/>
          <c:w val="0.26007738528688562"/>
          <c:h val="0.623049663714022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ES"/>
    </a:p>
  </c:txPr>
  <c:externalData r:id="rId4">
    <c:autoUpdate val="0"/>
  </c:externalData>
  <c:userShapes r:id="rId5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171641404355349"/>
          <c:y val="9.5297900109646241E-2"/>
          <c:w val="0.65429885013850542"/>
          <c:h val="0.8748465599587960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Apruebo</c:v>
                </c:pt>
              </c:strCache>
            </c:strRef>
          </c:tx>
          <c:spPr>
            <a:solidFill>
              <a:srgbClr val="29ABE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7">
                  <c:v>18-29</c:v>
                </c:pt>
                <c:pt idx="8">
                  <c:v>30-44</c:v>
                </c:pt>
                <c:pt idx="9">
                  <c:v>45-59</c:v>
                </c:pt>
                <c:pt idx="10">
                  <c:v>60-más</c:v>
                </c:pt>
                <c:pt idx="12">
                  <c:v>Hombre</c:v>
                </c:pt>
                <c:pt idx="13">
                  <c:v>Mujer</c:v>
                </c:pt>
                <c:pt idx="15">
                  <c:v>Provincias</c:v>
                </c:pt>
                <c:pt idx="16">
                  <c:v>Lima</c:v>
                </c:pt>
                <c:pt idx="18">
                  <c:v>Izquierda</c:v>
                </c:pt>
                <c:pt idx="19">
                  <c:v>Centro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Hoja1!$B$2:$AC$2</c:f>
              <c:numCache>
                <c:formatCode>General</c:formatCode>
                <c:ptCount val="28"/>
                <c:pt idx="0">
                  <c:v>4.4000000000000004</c:v>
                </c:pt>
                <c:pt idx="2">
                  <c:v>9.1</c:v>
                </c:pt>
                <c:pt idx="3">
                  <c:v>7.6</c:v>
                </c:pt>
                <c:pt idx="4">
                  <c:v>3.6</c:v>
                </c:pt>
                <c:pt idx="5">
                  <c:v>2.6</c:v>
                </c:pt>
                <c:pt idx="7">
                  <c:v>3.6</c:v>
                </c:pt>
                <c:pt idx="8">
                  <c:v>5.2</c:v>
                </c:pt>
                <c:pt idx="9">
                  <c:v>3.7</c:v>
                </c:pt>
                <c:pt idx="10">
                  <c:v>5.3</c:v>
                </c:pt>
                <c:pt idx="12">
                  <c:v>4.5</c:v>
                </c:pt>
                <c:pt idx="13">
                  <c:v>4.2</c:v>
                </c:pt>
                <c:pt idx="15">
                  <c:v>2.7</c:v>
                </c:pt>
                <c:pt idx="16">
                  <c:v>6.7</c:v>
                </c:pt>
                <c:pt idx="18">
                  <c:v>4.5</c:v>
                </c:pt>
                <c:pt idx="19">
                  <c:v>11.1</c:v>
                </c:pt>
                <c:pt idx="20">
                  <c:v>6.4</c:v>
                </c:pt>
                <c:pt idx="21">
                  <c:v>0.7</c:v>
                </c:pt>
                <c:pt idx="22">
                  <c:v>3.3</c:v>
                </c:pt>
                <c:pt idx="24">
                  <c:v>19.100000000000001</c:v>
                </c:pt>
                <c:pt idx="25">
                  <c:v>2.4</c:v>
                </c:pt>
                <c:pt idx="26">
                  <c:v>9.6</c:v>
                </c:pt>
                <c:pt idx="27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21-452B-8DC8-740B19284659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Desapruebo</c:v>
                </c:pt>
              </c:strCache>
            </c:strRef>
          </c:tx>
          <c:spPr>
            <a:solidFill>
              <a:srgbClr val="FA243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7">
                  <c:v>18-29</c:v>
                </c:pt>
                <c:pt idx="8">
                  <c:v>30-44</c:v>
                </c:pt>
                <c:pt idx="9">
                  <c:v>45-59</c:v>
                </c:pt>
                <c:pt idx="10">
                  <c:v>60-más</c:v>
                </c:pt>
                <c:pt idx="12">
                  <c:v>Hombre</c:v>
                </c:pt>
                <c:pt idx="13">
                  <c:v>Mujer</c:v>
                </c:pt>
                <c:pt idx="15">
                  <c:v>Provincias</c:v>
                </c:pt>
                <c:pt idx="16">
                  <c:v>Lima</c:v>
                </c:pt>
                <c:pt idx="18">
                  <c:v>Izquierda</c:v>
                </c:pt>
                <c:pt idx="19">
                  <c:v>Centro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Hoja1!$B$3:$AC$3</c:f>
              <c:numCache>
                <c:formatCode>General</c:formatCode>
                <c:ptCount val="28"/>
                <c:pt idx="0">
                  <c:v>86</c:v>
                </c:pt>
                <c:pt idx="2">
                  <c:v>86.3</c:v>
                </c:pt>
                <c:pt idx="3">
                  <c:v>89.2</c:v>
                </c:pt>
                <c:pt idx="4">
                  <c:v>87</c:v>
                </c:pt>
                <c:pt idx="5">
                  <c:v>82.6</c:v>
                </c:pt>
                <c:pt idx="7">
                  <c:v>88.8</c:v>
                </c:pt>
                <c:pt idx="8">
                  <c:v>84.1</c:v>
                </c:pt>
                <c:pt idx="9">
                  <c:v>85.5</c:v>
                </c:pt>
                <c:pt idx="10">
                  <c:v>85</c:v>
                </c:pt>
                <c:pt idx="12">
                  <c:v>88.4</c:v>
                </c:pt>
                <c:pt idx="13">
                  <c:v>83.7</c:v>
                </c:pt>
                <c:pt idx="15">
                  <c:v>87.9</c:v>
                </c:pt>
                <c:pt idx="16">
                  <c:v>83.4</c:v>
                </c:pt>
                <c:pt idx="18">
                  <c:v>83</c:v>
                </c:pt>
                <c:pt idx="19">
                  <c:v>82.7</c:v>
                </c:pt>
                <c:pt idx="20">
                  <c:v>85.7</c:v>
                </c:pt>
                <c:pt idx="21">
                  <c:v>80.7</c:v>
                </c:pt>
                <c:pt idx="22">
                  <c:v>88</c:v>
                </c:pt>
                <c:pt idx="24">
                  <c:v>80.900000000000006</c:v>
                </c:pt>
                <c:pt idx="25">
                  <c:v>89.6</c:v>
                </c:pt>
                <c:pt idx="26">
                  <c:v>84.1</c:v>
                </c:pt>
                <c:pt idx="27">
                  <c:v>49.5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21-452B-8DC8-740B19284659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No se</c:v>
                </c:pt>
              </c:strCache>
            </c:strRef>
          </c:tx>
          <c:spPr>
            <a:solidFill>
              <a:srgbClr val="DDDDD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7">
                  <c:v>18-29</c:v>
                </c:pt>
                <c:pt idx="8">
                  <c:v>30-44</c:v>
                </c:pt>
                <c:pt idx="9">
                  <c:v>45-59</c:v>
                </c:pt>
                <c:pt idx="10">
                  <c:v>60-más</c:v>
                </c:pt>
                <c:pt idx="12">
                  <c:v>Hombre</c:v>
                </c:pt>
                <c:pt idx="13">
                  <c:v>Mujer</c:v>
                </c:pt>
                <c:pt idx="15">
                  <c:v>Provincias</c:v>
                </c:pt>
                <c:pt idx="16">
                  <c:v>Lima</c:v>
                </c:pt>
                <c:pt idx="18">
                  <c:v>Izquierda</c:v>
                </c:pt>
                <c:pt idx="19">
                  <c:v>Centro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Hoja1!$B$4:$AC$4</c:f>
              <c:numCache>
                <c:formatCode>General</c:formatCode>
                <c:ptCount val="28"/>
                <c:pt idx="0">
                  <c:v>9.6</c:v>
                </c:pt>
                <c:pt idx="2">
                  <c:v>4.5999999999999996</c:v>
                </c:pt>
                <c:pt idx="3">
                  <c:v>3.1</c:v>
                </c:pt>
                <c:pt idx="4">
                  <c:v>9.5</c:v>
                </c:pt>
                <c:pt idx="5">
                  <c:v>14.9</c:v>
                </c:pt>
                <c:pt idx="7">
                  <c:v>7.6</c:v>
                </c:pt>
                <c:pt idx="8">
                  <c:v>10.8</c:v>
                </c:pt>
                <c:pt idx="9">
                  <c:v>10.7</c:v>
                </c:pt>
                <c:pt idx="10">
                  <c:v>9.6999999999999993</c:v>
                </c:pt>
                <c:pt idx="12">
                  <c:v>7.1</c:v>
                </c:pt>
                <c:pt idx="13">
                  <c:v>12.1</c:v>
                </c:pt>
                <c:pt idx="15">
                  <c:v>9.4</c:v>
                </c:pt>
                <c:pt idx="16">
                  <c:v>9.9</c:v>
                </c:pt>
                <c:pt idx="18">
                  <c:v>12.4</c:v>
                </c:pt>
                <c:pt idx="19">
                  <c:v>6.3</c:v>
                </c:pt>
                <c:pt idx="20">
                  <c:v>7.9</c:v>
                </c:pt>
                <c:pt idx="21">
                  <c:v>18.5</c:v>
                </c:pt>
                <c:pt idx="22">
                  <c:v>8.6999999999999993</c:v>
                </c:pt>
                <c:pt idx="24">
                  <c:v>0</c:v>
                </c:pt>
                <c:pt idx="25">
                  <c:v>8</c:v>
                </c:pt>
                <c:pt idx="26">
                  <c:v>6.3</c:v>
                </c:pt>
                <c:pt idx="27">
                  <c:v>47.7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21-452B-8DC8-740B192846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"/>
        <c:overlap val="100"/>
        <c:axId val="49281536"/>
        <c:axId val="97980928"/>
      </c:barChart>
      <c:catAx>
        <c:axId val="492815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s-ES"/>
          </a:p>
        </c:txPr>
        <c:crossAx val="97980928"/>
        <c:crosses val="autoZero"/>
        <c:auto val="1"/>
        <c:lblAlgn val="ctr"/>
        <c:lblOffset val="100"/>
        <c:noMultiLvlLbl val="0"/>
      </c:catAx>
      <c:valAx>
        <c:axId val="9798092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492815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1363892349396168"/>
          <c:y val="2.0634111708941198E-2"/>
          <c:w val="0.86944704134533835"/>
          <c:h val="4.9540107692892035E-2"/>
        </c:manualLayout>
      </c:layout>
      <c:overlay val="0"/>
      <c:txPr>
        <a:bodyPr/>
        <a:lstStyle/>
        <a:p>
          <a:pPr>
            <a:defRPr sz="105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+mn-lt"/>
          <a:ea typeface="Tahoma" pitchFamily="34" charset="0"/>
          <a:cs typeface="Tahoma" pitchFamily="34" charset="0"/>
        </a:defRPr>
      </a:pPr>
      <a:endParaRPr lang="es-ES"/>
    </a:p>
  </c:txPr>
  <c:externalData r:id="rId2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646064520076914E-2"/>
          <c:y val="0.10377289747112713"/>
          <c:w val="0.93635396161417328"/>
          <c:h val="0.69780100873977757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Apruebo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2"/>
                <c:pt idx="0">
                  <c:v>Mar - 22
(n: 1142)</c:v>
                </c:pt>
                <c:pt idx="1">
                  <c:v>May - 22
(n: 1026)</c:v>
                </c:pt>
              </c:strCache>
            </c:strRef>
          </c:cat>
          <c:val>
            <c:numRef>
              <c:f>Hoja1!$B$2:$B$11</c:f>
              <c:numCache>
                <c:formatCode>General</c:formatCode>
                <c:ptCount val="2"/>
                <c:pt idx="0">
                  <c:v>6.4</c:v>
                </c:pt>
                <c:pt idx="1">
                  <c:v>4.4000000000000004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261-401E-88A9-439F4A53F3AD}"/>
            </c:ext>
          </c:extLst>
        </c:ser>
        <c:ser>
          <c:idx val="1"/>
          <c:order val="1"/>
          <c:tx>
            <c:strRef>
              <c:f>Hoja1!#REF!</c:f>
              <c:strCache>
                <c:ptCount val="1"/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2"/>
              </a:solidFill>
              <a:ln w="9525">
                <a:solidFill>
                  <a:schemeClr val="bg2"/>
                </a:solidFill>
              </a:ln>
              <a:effectLst/>
            </c:spPr>
          </c:marker>
          <c:cat>
            <c:strRef>
              <c:f>Hoja1!$A$2:$A$11</c:f>
              <c:strCache>
                <c:ptCount val="2"/>
                <c:pt idx="0">
                  <c:v>Mar - 22
(n: 1142)</c:v>
                </c:pt>
                <c:pt idx="1">
                  <c:v>May - 22
(n: 1026)</c:v>
                </c:pt>
              </c:strCache>
            </c:strRef>
          </c:cat>
          <c:val>
            <c:numRef>
              <c:f>Hoja1!#REF!</c:f>
              <c:numCache>
                <c:formatCode>General</c:formatCode>
                <c:ptCount val="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261-401E-88A9-439F4A53F3AD}"/>
            </c:ext>
          </c:extLst>
        </c:ser>
        <c:ser>
          <c:idx val="2"/>
          <c:order val="2"/>
          <c:tx>
            <c:strRef>
              <c:f>Hoja1!$C$1</c:f>
              <c:strCache>
                <c:ptCount val="1"/>
                <c:pt idx="0">
                  <c:v>Desapruebo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11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261-401E-88A9-439F4A53F3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2"/>
                <c:pt idx="0">
                  <c:v>Mar - 22
(n: 1142)</c:v>
                </c:pt>
                <c:pt idx="1">
                  <c:v>May - 22
(n: 1026)</c:v>
                </c:pt>
              </c:strCache>
            </c:strRef>
          </c:cat>
          <c:val>
            <c:numRef>
              <c:f>Hoja1!$C$2:$C$11</c:f>
              <c:numCache>
                <c:formatCode>General</c:formatCode>
                <c:ptCount val="2"/>
                <c:pt idx="0">
                  <c:v>83.9</c:v>
                </c:pt>
                <c:pt idx="1">
                  <c:v>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261-401E-88A9-439F4A53F3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805504"/>
        <c:axId val="350945472"/>
      </c:lineChart>
      <c:catAx>
        <c:axId val="6880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50945472"/>
        <c:crosses val="autoZero"/>
        <c:auto val="1"/>
        <c:lblAlgn val="ctr"/>
        <c:lblOffset val="100"/>
        <c:noMultiLvlLbl val="0"/>
      </c:catAx>
      <c:valAx>
        <c:axId val="35094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880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"/>
          <c:y val="0.93634622590166117"/>
          <c:w val="0.99878929774818281"/>
          <c:h val="5.7152044036890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E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832424487690727"/>
          <c:y val="1.7787759013563796E-2"/>
          <c:w val="0.49801764690978811"/>
          <c:h val="0.964424481972872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700-A143-9FCB-B20A8B201CC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700-A143-9FCB-B20A8B201CC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700-A143-9FCB-B20A8B201CC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700-A143-9FCB-B20A8B201CC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700-A143-9FCB-B20A8B201CC3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700-A143-9FCB-B20A8B201CC3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700-A143-9FCB-B20A8B201C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+mn-lt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Hoja1!$A$2:$A$27</c:f>
              <c:strCache>
                <c:ptCount val="26"/>
                <c:pt idx="0">
                  <c:v>Corrupción</c:v>
                </c:pt>
                <c:pt idx="1">
                  <c:v>Inseguridad Pública / Delincuencia</c:v>
                </c:pt>
                <c:pt idx="2">
                  <c:v>Inflación / Alza de precios</c:v>
                </c:pt>
                <c:pt idx="3">
                  <c:v>Desempleo</c:v>
                </c:pt>
                <c:pt idx="4">
                  <c:v>Economía</c:v>
                </c:pt>
                <c:pt idx="5">
                  <c:v>Pobreza</c:v>
                </c:pt>
                <c:pt idx="6">
                  <c:v>Gestión del gobierno</c:v>
                </c:pt>
                <c:pt idx="7">
                  <c:v>Estabilidad Política</c:v>
                </c:pt>
                <c:pt idx="8">
                  <c:v>Sueldos bajos</c:v>
                </c:pt>
                <c:pt idx="9">
                  <c:v>La Justicia/El sistema judicial</c:v>
                </c:pt>
                <c:pt idx="10">
                  <c:v>Violencia contra la mujer</c:v>
                </c:pt>
                <c:pt idx="11">
                  <c:v>Nivel de educación del país</c:v>
                </c:pt>
                <c:pt idx="12">
                  <c:v>Acceso a salud</c:v>
                </c:pt>
                <c:pt idx="13">
                  <c:v>Inmigración</c:v>
                </c:pt>
                <c:pt idx="14">
                  <c:v>Desigualdad / Distribución ingreso</c:v>
                </c:pt>
                <c:pt idx="15">
                  <c:v>Sistema de pensiones – jubilaciones deficiente</c:v>
                </c:pt>
                <c:pt idx="16">
                  <c:v>Terrorismo</c:v>
                </c:pt>
                <c:pt idx="17">
                  <c:v>Respeto a derechos humanos</c:v>
                </c:pt>
                <c:pt idx="18">
                  <c:v>Relaciones internacionales</c:v>
                </c:pt>
                <c:pt idx="19">
                  <c:v>Transporte público deficiente</c:v>
                </c:pt>
                <c:pt idx="20">
                  <c:v>Narcotráfico</c:v>
                </c:pt>
                <c:pt idx="21">
                  <c:v>Acceso a vivienda</c:v>
                </c:pt>
                <c:pt idx="22">
                  <c:v>Cuidado Medio ambiente / Naturaleza</c:v>
                </c:pt>
                <c:pt idx="23">
                  <c:v>Sequía</c:v>
                </c:pt>
                <c:pt idx="24">
                  <c:v>Tráfico</c:v>
                </c:pt>
                <c:pt idx="25">
                  <c:v>Relacionamiento con pueblos originarios</c:v>
                </c:pt>
              </c:strCache>
            </c:strRef>
          </c:cat>
          <c:val>
            <c:numRef>
              <c:f>Hoja1!$B$2:$B$27</c:f>
              <c:numCache>
                <c:formatCode>General</c:formatCode>
                <c:ptCount val="26"/>
                <c:pt idx="0">
                  <c:v>48.5</c:v>
                </c:pt>
                <c:pt idx="1">
                  <c:v>34.9</c:v>
                </c:pt>
                <c:pt idx="2">
                  <c:v>31.5</c:v>
                </c:pt>
                <c:pt idx="3">
                  <c:v>23.6</c:v>
                </c:pt>
                <c:pt idx="4">
                  <c:v>23.4</c:v>
                </c:pt>
                <c:pt idx="5">
                  <c:v>21.2</c:v>
                </c:pt>
                <c:pt idx="6">
                  <c:v>19.3</c:v>
                </c:pt>
                <c:pt idx="7">
                  <c:v>17.8</c:v>
                </c:pt>
                <c:pt idx="8">
                  <c:v>13.3</c:v>
                </c:pt>
                <c:pt idx="9">
                  <c:v>11.5</c:v>
                </c:pt>
                <c:pt idx="10">
                  <c:v>10.9</c:v>
                </c:pt>
                <c:pt idx="11">
                  <c:v>9.3000000000000007</c:v>
                </c:pt>
                <c:pt idx="12">
                  <c:v>7.2</c:v>
                </c:pt>
                <c:pt idx="13">
                  <c:v>6.3</c:v>
                </c:pt>
                <c:pt idx="14">
                  <c:v>5.6</c:v>
                </c:pt>
                <c:pt idx="15">
                  <c:v>3.4</c:v>
                </c:pt>
                <c:pt idx="16">
                  <c:v>2.7</c:v>
                </c:pt>
                <c:pt idx="17">
                  <c:v>2</c:v>
                </c:pt>
                <c:pt idx="18">
                  <c:v>1.9</c:v>
                </c:pt>
                <c:pt idx="19">
                  <c:v>1.9</c:v>
                </c:pt>
                <c:pt idx="20">
                  <c:v>1.4</c:v>
                </c:pt>
                <c:pt idx="21">
                  <c:v>1.3</c:v>
                </c:pt>
                <c:pt idx="22">
                  <c:v>1</c:v>
                </c:pt>
                <c:pt idx="23">
                  <c:v>0.1</c:v>
                </c:pt>
                <c:pt idx="24">
                  <c:v>0</c:v>
                </c:pt>
                <c:pt idx="2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700-A143-9FCB-B20A8B201C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139647488"/>
        <c:axId val="138886464"/>
      </c:barChart>
      <c:catAx>
        <c:axId val="1396474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+mj-lt"/>
              </a:defRPr>
            </a:pPr>
            <a:endParaRPr lang="es-ES"/>
          </a:p>
        </c:txPr>
        <c:crossAx val="138886464"/>
        <c:crosses val="autoZero"/>
        <c:auto val="1"/>
        <c:lblAlgn val="ctr"/>
        <c:lblOffset val="100"/>
        <c:noMultiLvlLbl val="0"/>
      </c:catAx>
      <c:valAx>
        <c:axId val="138886464"/>
        <c:scaling>
          <c:orientation val="minMax"/>
          <c:max val="70"/>
        </c:scaling>
        <c:delete val="1"/>
        <c:axPos val="t"/>
        <c:numFmt formatCode="General" sourceLinked="1"/>
        <c:majorTickMark val="out"/>
        <c:minorTickMark val="none"/>
        <c:tickLblPos val="nextTo"/>
        <c:crossAx val="139647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Trebuchet MS" pitchFamily="34" charset="0"/>
        </a:defRPr>
      </a:pPr>
      <a:endParaRPr lang="es-E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5734789365016462"/>
          <c:y val="0.26509797865619439"/>
          <c:w val="0.51577532640881263"/>
          <c:h val="0.64155242532226853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Hoja1!$A$4</c:f>
              <c:strCache>
                <c:ptCount val="1"/>
                <c:pt idx="0">
                  <c:v>Nada preocupado+poco preocupado</c:v>
                </c:pt>
              </c:strCache>
            </c:strRef>
          </c:tx>
          <c:spPr>
            <a:solidFill>
              <a:srgbClr val="0097CD"/>
            </a:solidFill>
            <a:ln>
              <a:solidFill>
                <a:srgbClr val="0097CD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  <a:latin typeface="+mn-lt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Hoja1!$B$1:$K$1</c:f>
              <c:strCache>
                <c:ptCount val="2"/>
                <c:pt idx="0">
                  <c:v>Mar - 22
(n: 1142)</c:v>
                </c:pt>
                <c:pt idx="1">
                  <c:v>May - 22
(n: 1026)</c:v>
                </c:pt>
              </c:strCache>
            </c:strRef>
          </c:cat>
          <c:val>
            <c:numRef>
              <c:f>Hoja1!$B$4:$K$4</c:f>
              <c:numCache>
                <c:formatCode>General</c:formatCode>
                <c:ptCount val="2"/>
                <c:pt idx="0">
                  <c:v>25.4</c:v>
                </c:pt>
                <c:pt idx="1">
                  <c:v>24.6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AB-412E-B34A-95A0EB5AD10B}"/>
            </c:ext>
          </c:extLst>
        </c:ser>
        <c:ser>
          <c:idx val="0"/>
          <c:order val="1"/>
          <c:tx>
            <c:strRef>
              <c:f>Hoja1!$A$3</c:f>
              <c:strCache>
                <c:ptCount val="1"/>
                <c:pt idx="0">
                  <c:v>Mediamente preocupado</c:v>
                </c:pt>
              </c:strCache>
            </c:strRef>
          </c:tx>
          <c:spPr>
            <a:solidFill>
              <a:srgbClr val="DDDDDD">
                <a:lumMod val="90000"/>
              </a:srgbClr>
            </a:solidFill>
            <a:ln>
              <a:solidFill>
                <a:srgbClr val="DDDDDD">
                  <a:lumMod val="90000"/>
                </a:srgb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+mn-lt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Hoja1!$B$1:$K$1</c:f>
              <c:strCache>
                <c:ptCount val="2"/>
                <c:pt idx="0">
                  <c:v>Mar - 22
(n: 1142)</c:v>
                </c:pt>
                <c:pt idx="1">
                  <c:v>May - 22
(n: 1026)</c:v>
                </c:pt>
              </c:strCache>
            </c:strRef>
          </c:cat>
          <c:val>
            <c:numRef>
              <c:f>Hoja1!$B$3:$K$3</c:f>
              <c:numCache>
                <c:formatCode>General</c:formatCode>
                <c:ptCount val="2"/>
                <c:pt idx="0">
                  <c:v>25.5</c:v>
                </c:pt>
                <c:pt idx="1">
                  <c:v>30.3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AB-412E-B34A-95A0EB5AD10B}"/>
            </c:ext>
          </c:extLst>
        </c:ser>
        <c:ser>
          <c:idx val="1"/>
          <c:order val="2"/>
          <c:tx>
            <c:strRef>
              <c:f>Hoja1!$A$2</c:f>
              <c:strCache>
                <c:ptCount val="1"/>
                <c:pt idx="0">
                  <c:v>Preocupado+muy preocupado</c:v>
                </c:pt>
              </c:strCache>
            </c:strRef>
          </c:tx>
          <c:spPr>
            <a:solidFill>
              <a:srgbClr val="FA2434"/>
            </a:solidFill>
            <a:ln>
              <a:solidFill>
                <a:srgbClr val="FA2434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Hoja1!$B$1:$K$1</c:f>
              <c:strCache>
                <c:ptCount val="2"/>
                <c:pt idx="0">
                  <c:v>Mar - 22
(n: 1142)</c:v>
                </c:pt>
                <c:pt idx="1">
                  <c:v>May - 22
(n: 1026)</c:v>
                </c:pt>
              </c:strCache>
            </c:strRef>
          </c:cat>
          <c:val>
            <c:numRef>
              <c:f>Hoja1!$B$2:$K$2</c:f>
              <c:numCache>
                <c:formatCode>General</c:formatCode>
                <c:ptCount val="2"/>
                <c:pt idx="0">
                  <c:v>49.2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AB-412E-B34A-95A0EB5AD1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00"/>
        <c:axId val="49278976"/>
        <c:axId val="97976896"/>
        <c:extLst/>
      </c:barChart>
      <c:catAx>
        <c:axId val="49278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aseline="0">
                <a:latin typeface="Avenir LT Std 35 Light" panose="02000503020000020003" pitchFamily="2" charset="0"/>
              </a:defRPr>
            </a:pPr>
            <a:endParaRPr lang="es-ES"/>
          </a:p>
        </c:txPr>
        <c:crossAx val="97976896"/>
        <c:crosses val="autoZero"/>
        <c:auto val="1"/>
        <c:lblAlgn val="ctr"/>
        <c:lblOffset val="100"/>
        <c:noMultiLvlLbl val="0"/>
      </c:catAx>
      <c:valAx>
        <c:axId val="97976896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9278976"/>
        <c:crosses val="autoZero"/>
        <c:crossBetween val="between"/>
      </c:valAx>
      <c:spPr>
        <a:noFill/>
        <a:ln w="25400">
          <a:noFill/>
        </a:ln>
      </c:spPr>
    </c:plotArea>
    <c:legend>
      <c:legendPos val="l"/>
      <c:layout>
        <c:manualLayout>
          <c:xMode val="edge"/>
          <c:yMode val="edge"/>
          <c:x val="1.8017540856310819E-2"/>
          <c:y val="0.29004627114875209"/>
          <c:w val="0.26719654647028951"/>
          <c:h val="0.65745822622973482"/>
        </c:manualLayout>
      </c:layout>
      <c:overlay val="0"/>
      <c:spPr>
        <a:ln>
          <a:noFill/>
        </a:ln>
      </c:spPr>
      <c:txPr>
        <a:bodyPr/>
        <a:lstStyle/>
        <a:p>
          <a:pPr>
            <a:defRPr sz="1000">
              <a:latin typeface="Avenir LT Std 35 Light" panose="020B0402020203020204"/>
            </a:defRPr>
          </a:pPr>
          <a:endParaRPr lang="es-ES"/>
        </a:p>
      </c:txPr>
    </c:legend>
    <c:plotVisOnly val="1"/>
    <c:dispBlanksAs val="gap"/>
    <c:showDLblsOverMax val="0"/>
  </c:chart>
  <c:spPr>
    <a:ln>
      <a:solidFill>
        <a:sysClr val="window" lastClr="FFFFFF">
          <a:alpha val="94000"/>
        </a:sysClr>
      </a:solidFill>
    </a:ln>
  </c:spPr>
  <c:txPr>
    <a:bodyPr/>
    <a:lstStyle/>
    <a:p>
      <a:pPr>
        <a:defRPr sz="1200">
          <a:latin typeface="+mn-lt"/>
        </a:defRPr>
      </a:pPr>
      <a:endParaRPr lang="es-ES"/>
    </a:p>
  </c:txPr>
  <c:externalData r:id="rId2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Preocupado+Muy preocupado</c:v>
                </c:pt>
              </c:strCache>
            </c:strRef>
          </c:tx>
          <c:spPr>
            <a:solidFill>
              <a:srgbClr val="29ABE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1">
                  <c:v> 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6">
                  <c:v>  </c:v>
                </c:pt>
                <c:pt idx="7">
                  <c:v>18-29</c:v>
                </c:pt>
                <c:pt idx="8">
                  <c:v>30-44</c:v>
                </c:pt>
                <c:pt idx="9">
                  <c:v>45-59</c:v>
                </c:pt>
                <c:pt idx="10">
                  <c:v>60-más</c:v>
                </c:pt>
                <c:pt idx="11">
                  <c:v>   </c:v>
                </c:pt>
                <c:pt idx="12">
                  <c:v>Hombre</c:v>
                </c:pt>
                <c:pt idx="13">
                  <c:v>Mujer</c:v>
                </c:pt>
                <c:pt idx="14">
                  <c:v>    </c:v>
                </c:pt>
                <c:pt idx="15">
                  <c:v>Provincias</c:v>
                </c:pt>
                <c:pt idx="16">
                  <c:v>Lima</c:v>
                </c:pt>
                <c:pt idx="17">
                  <c:v>     </c:v>
                </c:pt>
                <c:pt idx="18">
                  <c:v>Izquierda</c:v>
                </c:pt>
                <c:pt idx="19">
                  <c:v>Centro 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 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Hoja1!$B$2:$AC$2</c:f>
              <c:numCache>
                <c:formatCode>General</c:formatCode>
                <c:ptCount val="28"/>
                <c:pt idx="0">
                  <c:v>24.6</c:v>
                </c:pt>
                <c:pt idx="2">
                  <c:v>18</c:v>
                </c:pt>
                <c:pt idx="3">
                  <c:v>21.6</c:v>
                </c:pt>
                <c:pt idx="4">
                  <c:v>25.7</c:v>
                </c:pt>
                <c:pt idx="5">
                  <c:v>26.1</c:v>
                </c:pt>
                <c:pt idx="7">
                  <c:v>29</c:v>
                </c:pt>
                <c:pt idx="8">
                  <c:v>23</c:v>
                </c:pt>
                <c:pt idx="9">
                  <c:v>27</c:v>
                </c:pt>
                <c:pt idx="10">
                  <c:v>11.9</c:v>
                </c:pt>
                <c:pt idx="12">
                  <c:v>23.5</c:v>
                </c:pt>
                <c:pt idx="13">
                  <c:v>25.8</c:v>
                </c:pt>
                <c:pt idx="15">
                  <c:v>24.5</c:v>
                </c:pt>
                <c:pt idx="16">
                  <c:v>24.9</c:v>
                </c:pt>
                <c:pt idx="18">
                  <c:v>25.7</c:v>
                </c:pt>
                <c:pt idx="19">
                  <c:v>17.100000000000001</c:v>
                </c:pt>
                <c:pt idx="20">
                  <c:v>17.8</c:v>
                </c:pt>
                <c:pt idx="21">
                  <c:v>24.8</c:v>
                </c:pt>
                <c:pt idx="22">
                  <c:v>27.5</c:v>
                </c:pt>
                <c:pt idx="24">
                  <c:v>34.5</c:v>
                </c:pt>
                <c:pt idx="25">
                  <c:v>28.4</c:v>
                </c:pt>
                <c:pt idx="26">
                  <c:v>13.1</c:v>
                </c:pt>
                <c:pt idx="27">
                  <c:v>22.5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BE-4885-9DA4-5CC66D7ADC0D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Medianamente preocupado</c:v>
                </c:pt>
              </c:strCache>
            </c:strRef>
          </c:tx>
          <c:spPr>
            <a:solidFill>
              <a:srgbClr val="DDDDD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1">
                  <c:v> 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6">
                  <c:v>  </c:v>
                </c:pt>
                <c:pt idx="7">
                  <c:v>18-29</c:v>
                </c:pt>
                <c:pt idx="8">
                  <c:v>30-44</c:v>
                </c:pt>
                <c:pt idx="9">
                  <c:v>45-59</c:v>
                </c:pt>
                <c:pt idx="10">
                  <c:v>60-más</c:v>
                </c:pt>
                <c:pt idx="11">
                  <c:v>   </c:v>
                </c:pt>
                <c:pt idx="12">
                  <c:v>Hombre</c:v>
                </c:pt>
                <c:pt idx="13">
                  <c:v>Mujer</c:v>
                </c:pt>
                <c:pt idx="14">
                  <c:v>    </c:v>
                </c:pt>
                <c:pt idx="15">
                  <c:v>Provincias</c:v>
                </c:pt>
                <c:pt idx="16">
                  <c:v>Lima</c:v>
                </c:pt>
                <c:pt idx="17">
                  <c:v>     </c:v>
                </c:pt>
                <c:pt idx="18">
                  <c:v>Izquierda</c:v>
                </c:pt>
                <c:pt idx="19">
                  <c:v>Centro 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 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Hoja1!$B$3:$AC$3</c:f>
              <c:numCache>
                <c:formatCode>General</c:formatCode>
                <c:ptCount val="28"/>
                <c:pt idx="0">
                  <c:v>30.3</c:v>
                </c:pt>
                <c:pt idx="2">
                  <c:v>31.5</c:v>
                </c:pt>
                <c:pt idx="3">
                  <c:v>34.5</c:v>
                </c:pt>
                <c:pt idx="4">
                  <c:v>28.7</c:v>
                </c:pt>
                <c:pt idx="5">
                  <c:v>29.6</c:v>
                </c:pt>
                <c:pt idx="7">
                  <c:v>27.2</c:v>
                </c:pt>
                <c:pt idx="8">
                  <c:v>32.4</c:v>
                </c:pt>
                <c:pt idx="9">
                  <c:v>27.3</c:v>
                </c:pt>
                <c:pt idx="10">
                  <c:v>39</c:v>
                </c:pt>
                <c:pt idx="12">
                  <c:v>28.6</c:v>
                </c:pt>
                <c:pt idx="13">
                  <c:v>32</c:v>
                </c:pt>
                <c:pt idx="15">
                  <c:v>32.9</c:v>
                </c:pt>
                <c:pt idx="16">
                  <c:v>26.7</c:v>
                </c:pt>
                <c:pt idx="18">
                  <c:v>46.2</c:v>
                </c:pt>
                <c:pt idx="19">
                  <c:v>34.700000000000003</c:v>
                </c:pt>
                <c:pt idx="20">
                  <c:v>38.9</c:v>
                </c:pt>
                <c:pt idx="21">
                  <c:v>11.1</c:v>
                </c:pt>
                <c:pt idx="22">
                  <c:v>29</c:v>
                </c:pt>
                <c:pt idx="24">
                  <c:v>18.399999999999999</c:v>
                </c:pt>
                <c:pt idx="25">
                  <c:v>29.2</c:v>
                </c:pt>
                <c:pt idx="26">
                  <c:v>34.5</c:v>
                </c:pt>
                <c:pt idx="27">
                  <c:v>30.3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BE-4885-9DA4-5CC66D7ADC0D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Nada preocupado+poco preocupado</c:v>
                </c:pt>
              </c:strCache>
            </c:strRef>
          </c:tx>
          <c:spPr>
            <a:solidFill>
              <a:srgbClr val="FA243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1">
                  <c:v> 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6">
                  <c:v>  </c:v>
                </c:pt>
                <c:pt idx="7">
                  <c:v>18-29</c:v>
                </c:pt>
                <c:pt idx="8">
                  <c:v>30-44</c:v>
                </c:pt>
                <c:pt idx="9">
                  <c:v>45-59</c:v>
                </c:pt>
                <c:pt idx="10">
                  <c:v>60-más</c:v>
                </c:pt>
                <c:pt idx="11">
                  <c:v>   </c:v>
                </c:pt>
                <c:pt idx="12">
                  <c:v>Hombre</c:v>
                </c:pt>
                <c:pt idx="13">
                  <c:v>Mujer</c:v>
                </c:pt>
                <c:pt idx="14">
                  <c:v>    </c:v>
                </c:pt>
                <c:pt idx="15">
                  <c:v>Provincias</c:v>
                </c:pt>
                <c:pt idx="16">
                  <c:v>Lima</c:v>
                </c:pt>
                <c:pt idx="17">
                  <c:v>     </c:v>
                </c:pt>
                <c:pt idx="18">
                  <c:v>Izquierda</c:v>
                </c:pt>
                <c:pt idx="19">
                  <c:v>Centro 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 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Hoja1!$B$4:$AC$4</c:f>
              <c:numCache>
                <c:formatCode>General</c:formatCode>
                <c:ptCount val="28"/>
                <c:pt idx="0">
                  <c:v>45</c:v>
                </c:pt>
                <c:pt idx="2">
                  <c:v>50.5</c:v>
                </c:pt>
                <c:pt idx="3">
                  <c:v>43.9</c:v>
                </c:pt>
                <c:pt idx="4">
                  <c:v>45.5</c:v>
                </c:pt>
                <c:pt idx="5">
                  <c:v>44.3</c:v>
                </c:pt>
                <c:pt idx="7">
                  <c:v>43.8</c:v>
                </c:pt>
                <c:pt idx="8">
                  <c:v>44.6</c:v>
                </c:pt>
                <c:pt idx="9">
                  <c:v>45.7</c:v>
                </c:pt>
                <c:pt idx="10">
                  <c:v>49.1</c:v>
                </c:pt>
                <c:pt idx="12">
                  <c:v>47.9</c:v>
                </c:pt>
                <c:pt idx="13">
                  <c:v>42.1</c:v>
                </c:pt>
                <c:pt idx="15">
                  <c:v>42.6</c:v>
                </c:pt>
                <c:pt idx="16">
                  <c:v>48.5</c:v>
                </c:pt>
                <c:pt idx="18">
                  <c:v>28</c:v>
                </c:pt>
                <c:pt idx="19">
                  <c:v>48.2</c:v>
                </c:pt>
                <c:pt idx="20">
                  <c:v>43.3</c:v>
                </c:pt>
                <c:pt idx="21">
                  <c:v>64.099999999999994</c:v>
                </c:pt>
                <c:pt idx="22">
                  <c:v>43.6</c:v>
                </c:pt>
                <c:pt idx="24">
                  <c:v>47.1</c:v>
                </c:pt>
                <c:pt idx="25">
                  <c:v>42.4</c:v>
                </c:pt>
                <c:pt idx="26">
                  <c:v>52.4</c:v>
                </c:pt>
                <c:pt idx="27">
                  <c:v>47.2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BE-4885-9DA4-5CC66D7ADC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100"/>
        <c:axId val="49281536"/>
        <c:axId val="97980928"/>
      </c:barChart>
      <c:catAx>
        <c:axId val="492815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s-ES"/>
          </a:p>
        </c:txPr>
        <c:crossAx val="97980928"/>
        <c:crosses val="autoZero"/>
        <c:auto val="1"/>
        <c:lblAlgn val="ctr"/>
        <c:lblOffset val="100"/>
        <c:noMultiLvlLbl val="0"/>
      </c:catAx>
      <c:valAx>
        <c:axId val="9798092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492815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"/>
          <c:y val="8.1614156674380919E-2"/>
          <c:w val="0.99479268866854409"/>
          <c:h val="5.7207374998666793E-2"/>
        </c:manualLayout>
      </c:layout>
      <c:overlay val="0"/>
      <c:txPr>
        <a:bodyPr/>
        <a:lstStyle/>
        <a:p>
          <a:pPr algn="just">
            <a:defRPr sz="100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+mn-lt"/>
          <a:ea typeface="Tahoma" pitchFamily="34" charset="0"/>
          <a:cs typeface="Tahoma" pitchFamily="34" charset="0"/>
        </a:defRPr>
      </a:pPr>
      <a:endParaRPr lang="es-ES"/>
    </a:p>
  </c:txPr>
  <c:externalData r:id="rId2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5734789365016462"/>
          <c:y val="0.26509797865619439"/>
          <c:w val="0.51577532640881263"/>
          <c:h val="0.64155242532226853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Hoja1!$A$4</c:f>
              <c:strCache>
                <c:ptCount val="1"/>
                <c:pt idx="0">
                  <c:v>Nada preocupado+poco preocupado</c:v>
                </c:pt>
              </c:strCache>
            </c:strRef>
          </c:tx>
          <c:spPr>
            <a:solidFill>
              <a:srgbClr val="0097CD"/>
            </a:solidFill>
            <a:ln>
              <a:solidFill>
                <a:srgbClr val="0097CD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  <a:latin typeface="+mn-lt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Hoja1!$B$1:$J$1</c:f>
              <c:strCache>
                <c:ptCount val="1"/>
                <c:pt idx="0">
                  <c:v>May - 22
(n: 1026)</c:v>
                </c:pt>
              </c:strCache>
            </c:strRef>
          </c:cat>
          <c:val>
            <c:numRef>
              <c:f>Hoja1!$B$4:$J$4</c:f>
              <c:numCache>
                <c:formatCode>General</c:formatCode>
                <c:ptCount val="1"/>
                <c:pt idx="0">
                  <c:v>24.6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AB-412E-B34A-95A0EB5AD10B}"/>
            </c:ext>
          </c:extLst>
        </c:ser>
        <c:ser>
          <c:idx val="0"/>
          <c:order val="1"/>
          <c:tx>
            <c:strRef>
              <c:f>Hoja1!$A$3</c:f>
              <c:strCache>
                <c:ptCount val="1"/>
                <c:pt idx="0">
                  <c:v>Mediamente preocupado</c:v>
                </c:pt>
              </c:strCache>
            </c:strRef>
          </c:tx>
          <c:spPr>
            <a:solidFill>
              <a:srgbClr val="DDDDDD">
                <a:lumMod val="90000"/>
              </a:srgbClr>
            </a:solidFill>
            <a:ln>
              <a:solidFill>
                <a:srgbClr val="DDDDDD">
                  <a:lumMod val="90000"/>
                </a:srgb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+mn-lt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Hoja1!$B$1:$J$1</c:f>
              <c:strCache>
                <c:ptCount val="1"/>
                <c:pt idx="0">
                  <c:v>May - 22
(n: 1026)</c:v>
                </c:pt>
              </c:strCache>
            </c:strRef>
          </c:cat>
          <c:val>
            <c:numRef>
              <c:f>Hoja1!$B$3:$J$3</c:f>
              <c:numCache>
                <c:formatCode>General</c:formatCode>
                <c:ptCount val="1"/>
                <c:pt idx="0">
                  <c:v>19.8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AB-412E-B34A-95A0EB5AD10B}"/>
            </c:ext>
          </c:extLst>
        </c:ser>
        <c:ser>
          <c:idx val="1"/>
          <c:order val="2"/>
          <c:tx>
            <c:strRef>
              <c:f>Hoja1!$A$2</c:f>
              <c:strCache>
                <c:ptCount val="1"/>
                <c:pt idx="0">
                  <c:v>Preocupado+muy preocupado</c:v>
                </c:pt>
              </c:strCache>
            </c:strRef>
          </c:tx>
          <c:spPr>
            <a:solidFill>
              <a:srgbClr val="FA2434"/>
            </a:solidFill>
            <a:ln>
              <a:solidFill>
                <a:srgbClr val="FA2434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Hoja1!$B$1:$J$1</c:f>
              <c:strCache>
                <c:ptCount val="1"/>
                <c:pt idx="0">
                  <c:v>May - 22
(n: 1026)</c:v>
                </c:pt>
              </c:strCache>
            </c:strRef>
          </c:cat>
          <c:val>
            <c:numRef>
              <c:f>Hoja1!$B$2:$J$2</c:f>
              <c:numCache>
                <c:formatCode>General</c:formatCode>
                <c:ptCount val="1"/>
                <c:pt idx="0">
                  <c:v>55.7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AB-412E-B34A-95A0EB5AD1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00"/>
        <c:axId val="49278976"/>
        <c:axId val="97976896"/>
        <c:extLst/>
      </c:barChart>
      <c:catAx>
        <c:axId val="49278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aseline="0">
                <a:latin typeface="Avenir LT Std 35 Light" panose="02000503020000020003" pitchFamily="2" charset="0"/>
              </a:defRPr>
            </a:pPr>
            <a:endParaRPr lang="es-ES"/>
          </a:p>
        </c:txPr>
        <c:crossAx val="97976896"/>
        <c:crosses val="autoZero"/>
        <c:auto val="1"/>
        <c:lblAlgn val="ctr"/>
        <c:lblOffset val="100"/>
        <c:noMultiLvlLbl val="0"/>
      </c:catAx>
      <c:valAx>
        <c:axId val="97976896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9278976"/>
        <c:crosses val="autoZero"/>
        <c:crossBetween val="between"/>
      </c:valAx>
      <c:spPr>
        <a:noFill/>
        <a:ln w="25400">
          <a:noFill/>
        </a:ln>
      </c:spPr>
    </c:plotArea>
    <c:legend>
      <c:legendPos val="l"/>
      <c:layout>
        <c:manualLayout>
          <c:xMode val="edge"/>
          <c:yMode val="edge"/>
          <c:x val="1.8017540856310819E-2"/>
          <c:y val="0.29004627114875209"/>
          <c:w val="0.26719654647028951"/>
          <c:h val="0.65745822622973482"/>
        </c:manualLayout>
      </c:layout>
      <c:overlay val="0"/>
      <c:spPr>
        <a:ln>
          <a:noFill/>
        </a:ln>
      </c:spPr>
      <c:txPr>
        <a:bodyPr/>
        <a:lstStyle/>
        <a:p>
          <a:pPr>
            <a:defRPr sz="1000">
              <a:latin typeface="Avenir LT Std 35 Light" panose="020B0402020203020204"/>
            </a:defRPr>
          </a:pPr>
          <a:endParaRPr lang="es-ES"/>
        </a:p>
      </c:txPr>
    </c:legend>
    <c:plotVisOnly val="1"/>
    <c:dispBlanksAs val="gap"/>
    <c:showDLblsOverMax val="0"/>
  </c:chart>
  <c:spPr>
    <a:ln>
      <a:solidFill>
        <a:sysClr val="window" lastClr="FFFFFF">
          <a:alpha val="94000"/>
        </a:sysClr>
      </a:solidFill>
    </a:ln>
  </c:spPr>
  <c:txPr>
    <a:bodyPr/>
    <a:lstStyle/>
    <a:p>
      <a:pPr>
        <a:defRPr sz="1200">
          <a:latin typeface="+mn-lt"/>
        </a:defRPr>
      </a:pPr>
      <a:endParaRPr lang="es-E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915241196946383"/>
          <c:y val="0.12826878663313504"/>
          <c:w val="0.69395873171788403"/>
          <c:h val="0.76127799773089189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Hoja1!$A$5</c:f>
              <c:strCache>
                <c:ptCount val="1"/>
              </c:strCache>
            </c:strRef>
          </c:tx>
          <c:spPr>
            <a:pattFill prst="ltUpDiag">
              <a:fgClr>
                <a:srgbClr val="000000"/>
              </a:fgClr>
              <a:bgClr>
                <a:sysClr val="window" lastClr="FFFFFF"/>
              </a:bgClr>
            </a:pattFill>
          </c:spPr>
          <c:invertIfNegative val="0"/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Hoja1!$B$1:$B$1</c:f>
              <c:strCache>
                <c:ptCount val="1"/>
                <c:pt idx="0">
                  <c:v>May - 22 (N: 1026)</c:v>
                </c:pt>
              </c:strCache>
            </c:strRef>
          </c:cat>
          <c:val>
            <c:numRef>
              <c:f>Hoja1!$B$5:$B$5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39D8-45BA-9803-959672354AAE}"/>
            </c:ext>
          </c:extLst>
        </c:ser>
        <c:ser>
          <c:idx val="1"/>
          <c:order val="1"/>
          <c:tx>
            <c:strRef>
              <c:f>Hoja1!$A$4</c:f>
              <c:strCache>
                <c:ptCount val="1"/>
                <c:pt idx="0">
                  <c:v>La Dirección Incorrecta</c:v>
                </c:pt>
              </c:strCache>
            </c:strRef>
          </c:tx>
          <c:spPr>
            <a:solidFill>
              <a:srgbClr val="FA2434"/>
            </a:solidFill>
            <a:ln>
              <a:solidFill>
                <a:sysClr val="window" lastClr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Hoja1!$B$1:$B$1</c:f>
              <c:strCache>
                <c:ptCount val="1"/>
                <c:pt idx="0">
                  <c:v>May - 22 (N: 1026)</c:v>
                </c:pt>
              </c:strCache>
            </c:strRef>
          </c:cat>
          <c:val>
            <c:numRef>
              <c:f>Hoja1!$B$4:$B$4</c:f>
              <c:numCache>
                <c:formatCode>General</c:formatCode>
                <c:ptCount val="1"/>
                <c:pt idx="0">
                  <c:v>65.400000000000006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D8-45BA-9803-959672354AAE}"/>
            </c:ext>
          </c:extLst>
        </c:ser>
        <c:ser>
          <c:idx val="2"/>
          <c:order val="2"/>
          <c:tx>
            <c:strRef>
              <c:f>Hoja1!$A$3</c:f>
              <c:strCache>
                <c:ptCount val="1"/>
                <c:pt idx="0">
                  <c:v>No estoy segura</c:v>
                </c:pt>
              </c:strCache>
            </c:strRef>
          </c:tx>
          <c:spPr>
            <a:solidFill>
              <a:srgbClr val="DDDDD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Hoja1!$B$1:$B$1</c:f>
              <c:strCache>
                <c:ptCount val="1"/>
                <c:pt idx="0">
                  <c:v>May - 22 (N: 1026)</c:v>
                </c:pt>
              </c:strCache>
            </c:strRef>
          </c:cat>
          <c:val>
            <c:numRef>
              <c:f>Hoja1!$B$3:$B$3</c:f>
              <c:numCache>
                <c:formatCode>General</c:formatCode>
                <c:ptCount val="1"/>
                <c:pt idx="0">
                  <c:v>25.3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D8-45BA-9803-959672354AAE}"/>
            </c:ext>
          </c:extLst>
        </c:ser>
        <c:ser>
          <c:idx val="0"/>
          <c:order val="3"/>
          <c:tx>
            <c:strRef>
              <c:f>Hoja1!$A$2</c:f>
              <c:strCache>
                <c:ptCount val="1"/>
                <c:pt idx="0">
                  <c:v>La dirección correcta</c:v>
                </c:pt>
              </c:strCache>
            </c:strRef>
          </c:tx>
          <c:spPr>
            <a:solidFill>
              <a:srgbClr val="29ABE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Hoja1!$B$1:$B$1</c:f>
              <c:strCache>
                <c:ptCount val="1"/>
                <c:pt idx="0">
                  <c:v>May - 22 (N: 1026)</c:v>
                </c:pt>
              </c:strCache>
            </c:strRef>
          </c:cat>
          <c:val>
            <c:numRef>
              <c:f>Hoja1!$B$2:$B$2</c:f>
              <c:numCache>
                <c:formatCode>General</c:formatCode>
                <c:ptCount val="1"/>
                <c:pt idx="0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D8-45BA-9803-959672354A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00"/>
        <c:axId val="94099456"/>
        <c:axId val="48737088"/>
      </c:barChart>
      <c:catAx>
        <c:axId val="94099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s-ES"/>
          </a:p>
        </c:txPr>
        <c:crossAx val="48737088"/>
        <c:crosses val="autoZero"/>
        <c:auto val="1"/>
        <c:lblAlgn val="ctr"/>
        <c:lblOffset val="100"/>
        <c:noMultiLvlLbl val="0"/>
      </c:catAx>
      <c:valAx>
        <c:axId val="48737088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4099456"/>
        <c:crosses val="autoZero"/>
        <c:crossBetween val="between"/>
      </c:valAx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1.3038846228543255E-2"/>
          <c:y val="0.14479641150983225"/>
          <c:w val="0.32396459549375672"/>
          <c:h val="0.7090895624391901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+mn-lt"/>
        </a:defRPr>
      </a:pPr>
      <a:endParaRPr lang="es-ES"/>
    </a:p>
  </c:txPr>
  <c:externalData r:id="rId2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Preocupado+Muy preocupado</c:v>
                </c:pt>
              </c:strCache>
            </c:strRef>
          </c:tx>
          <c:spPr>
            <a:solidFill>
              <a:srgbClr val="29ABE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1">
                  <c:v> 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6">
                  <c:v>  </c:v>
                </c:pt>
                <c:pt idx="7">
                  <c:v>18-29</c:v>
                </c:pt>
                <c:pt idx="8">
                  <c:v>30-44</c:v>
                </c:pt>
                <c:pt idx="9">
                  <c:v>45-59</c:v>
                </c:pt>
                <c:pt idx="10">
                  <c:v>60-más</c:v>
                </c:pt>
                <c:pt idx="11">
                  <c:v>   </c:v>
                </c:pt>
                <c:pt idx="12">
                  <c:v>Hombre</c:v>
                </c:pt>
                <c:pt idx="13">
                  <c:v>Mujer</c:v>
                </c:pt>
                <c:pt idx="14">
                  <c:v>    </c:v>
                </c:pt>
                <c:pt idx="15">
                  <c:v>Provincias</c:v>
                </c:pt>
                <c:pt idx="16">
                  <c:v>Lima</c:v>
                </c:pt>
                <c:pt idx="17">
                  <c:v>     </c:v>
                </c:pt>
                <c:pt idx="18">
                  <c:v>Izquierda</c:v>
                </c:pt>
                <c:pt idx="19">
                  <c:v>Centro 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 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Hoja1!$B$2:$AC$2</c:f>
              <c:numCache>
                <c:formatCode>General</c:formatCode>
                <c:ptCount val="28"/>
                <c:pt idx="0">
                  <c:v>24.6</c:v>
                </c:pt>
                <c:pt idx="2">
                  <c:v>19.7</c:v>
                </c:pt>
                <c:pt idx="3">
                  <c:v>22.2</c:v>
                </c:pt>
                <c:pt idx="4">
                  <c:v>23.8</c:v>
                </c:pt>
                <c:pt idx="5">
                  <c:v>27.9</c:v>
                </c:pt>
                <c:pt idx="7">
                  <c:v>16.5</c:v>
                </c:pt>
                <c:pt idx="8">
                  <c:v>25.4</c:v>
                </c:pt>
                <c:pt idx="9">
                  <c:v>26.4</c:v>
                </c:pt>
                <c:pt idx="10">
                  <c:v>43.2</c:v>
                </c:pt>
                <c:pt idx="12">
                  <c:v>23.1</c:v>
                </c:pt>
                <c:pt idx="13">
                  <c:v>26.1</c:v>
                </c:pt>
                <c:pt idx="15">
                  <c:v>25.1</c:v>
                </c:pt>
                <c:pt idx="16">
                  <c:v>23.7</c:v>
                </c:pt>
                <c:pt idx="18">
                  <c:v>28</c:v>
                </c:pt>
                <c:pt idx="19">
                  <c:v>17.7</c:v>
                </c:pt>
                <c:pt idx="20">
                  <c:v>22</c:v>
                </c:pt>
                <c:pt idx="21">
                  <c:v>14.6</c:v>
                </c:pt>
                <c:pt idx="22">
                  <c:v>27.7</c:v>
                </c:pt>
                <c:pt idx="24">
                  <c:v>39.200000000000003</c:v>
                </c:pt>
                <c:pt idx="25">
                  <c:v>25.8</c:v>
                </c:pt>
                <c:pt idx="26">
                  <c:v>15.4</c:v>
                </c:pt>
                <c:pt idx="27">
                  <c:v>43.6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BE-4885-9DA4-5CC66D7ADC0D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Medianamente preocupado</c:v>
                </c:pt>
              </c:strCache>
            </c:strRef>
          </c:tx>
          <c:spPr>
            <a:solidFill>
              <a:srgbClr val="DDDDD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1">
                  <c:v> 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6">
                  <c:v>  </c:v>
                </c:pt>
                <c:pt idx="7">
                  <c:v>18-29</c:v>
                </c:pt>
                <c:pt idx="8">
                  <c:v>30-44</c:v>
                </c:pt>
                <c:pt idx="9">
                  <c:v>45-59</c:v>
                </c:pt>
                <c:pt idx="10">
                  <c:v>60-más</c:v>
                </c:pt>
                <c:pt idx="11">
                  <c:v>   </c:v>
                </c:pt>
                <c:pt idx="12">
                  <c:v>Hombre</c:v>
                </c:pt>
                <c:pt idx="13">
                  <c:v>Mujer</c:v>
                </c:pt>
                <c:pt idx="14">
                  <c:v>    </c:v>
                </c:pt>
                <c:pt idx="15">
                  <c:v>Provincias</c:v>
                </c:pt>
                <c:pt idx="16">
                  <c:v>Lima</c:v>
                </c:pt>
                <c:pt idx="17">
                  <c:v>     </c:v>
                </c:pt>
                <c:pt idx="18">
                  <c:v>Izquierda</c:v>
                </c:pt>
                <c:pt idx="19">
                  <c:v>Centro 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 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Hoja1!$B$3:$AC$3</c:f>
              <c:numCache>
                <c:formatCode>General</c:formatCode>
                <c:ptCount val="28"/>
                <c:pt idx="0">
                  <c:v>19.8</c:v>
                </c:pt>
                <c:pt idx="2">
                  <c:v>18.8</c:v>
                </c:pt>
                <c:pt idx="3">
                  <c:v>28.3</c:v>
                </c:pt>
                <c:pt idx="4">
                  <c:v>14.9</c:v>
                </c:pt>
                <c:pt idx="5">
                  <c:v>21</c:v>
                </c:pt>
                <c:pt idx="7">
                  <c:v>25.5</c:v>
                </c:pt>
                <c:pt idx="8">
                  <c:v>17.8</c:v>
                </c:pt>
                <c:pt idx="9">
                  <c:v>20</c:v>
                </c:pt>
                <c:pt idx="10">
                  <c:v>8.1999999999999993</c:v>
                </c:pt>
                <c:pt idx="12">
                  <c:v>24.2</c:v>
                </c:pt>
                <c:pt idx="13">
                  <c:v>15.2</c:v>
                </c:pt>
                <c:pt idx="15">
                  <c:v>18.2</c:v>
                </c:pt>
                <c:pt idx="16">
                  <c:v>22</c:v>
                </c:pt>
                <c:pt idx="18">
                  <c:v>28</c:v>
                </c:pt>
                <c:pt idx="19">
                  <c:v>20.100000000000001</c:v>
                </c:pt>
                <c:pt idx="20">
                  <c:v>21.6</c:v>
                </c:pt>
                <c:pt idx="21">
                  <c:v>10.199999999999999</c:v>
                </c:pt>
                <c:pt idx="22">
                  <c:v>20</c:v>
                </c:pt>
                <c:pt idx="24">
                  <c:v>0</c:v>
                </c:pt>
                <c:pt idx="25">
                  <c:v>22.1</c:v>
                </c:pt>
                <c:pt idx="26">
                  <c:v>17.399999999999999</c:v>
                </c:pt>
                <c:pt idx="27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BE-4885-9DA4-5CC66D7ADC0D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Nada preocupado+poco preocupado</c:v>
                </c:pt>
              </c:strCache>
            </c:strRef>
          </c:tx>
          <c:spPr>
            <a:solidFill>
              <a:srgbClr val="FA243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1">
                  <c:v> 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6">
                  <c:v>  </c:v>
                </c:pt>
                <c:pt idx="7">
                  <c:v>18-29</c:v>
                </c:pt>
                <c:pt idx="8">
                  <c:v>30-44</c:v>
                </c:pt>
                <c:pt idx="9">
                  <c:v>45-59</c:v>
                </c:pt>
                <c:pt idx="10">
                  <c:v>60-más</c:v>
                </c:pt>
                <c:pt idx="11">
                  <c:v>   </c:v>
                </c:pt>
                <c:pt idx="12">
                  <c:v>Hombre</c:v>
                </c:pt>
                <c:pt idx="13">
                  <c:v>Mujer</c:v>
                </c:pt>
                <c:pt idx="14">
                  <c:v>    </c:v>
                </c:pt>
                <c:pt idx="15">
                  <c:v>Provincias</c:v>
                </c:pt>
                <c:pt idx="16">
                  <c:v>Lima</c:v>
                </c:pt>
                <c:pt idx="17">
                  <c:v>     </c:v>
                </c:pt>
                <c:pt idx="18">
                  <c:v>Izquierda</c:v>
                </c:pt>
                <c:pt idx="19">
                  <c:v>Centro 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 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Hoja1!$B$4:$AC$4</c:f>
              <c:numCache>
                <c:formatCode>General</c:formatCode>
                <c:ptCount val="28"/>
                <c:pt idx="0">
                  <c:v>55.7</c:v>
                </c:pt>
                <c:pt idx="2">
                  <c:v>61.5</c:v>
                </c:pt>
                <c:pt idx="3">
                  <c:v>49.5</c:v>
                </c:pt>
                <c:pt idx="4">
                  <c:v>61.3</c:v>
                </c:pt>
                <c:pt idx="5">
                  <c:v>51.1</c:v>
                </c:pt>
                <c:pt idx="7">
                  <c:v>58</c:v>
                </c:pt>
                <c:pt idx="8">
                  <c:v>56.8</c:v>
                </c:pt>
                <c:pt idx="9">
                  <c:v>53.6</c:v>
                </c:pt>
                <c:pt idx="10">
                  <c:v>48.6</c:v>
                </c:pt>
                <c:pt idx="12">
                  <c:v>52.7</c:v>
                </c:pt>
                <c:pt idx="13">
                  <c:v>58.7</c:v>
                </c:pt>
                <c:pt idx="15">
                  <c:v>56.7</c:v>
                </c:pt>
                <c:pt idx="16">
                  <c:v>54.2</c:v>
                </c:pt>
                <c:pt idx="18">
                  <c:v>44</c:v>
                </c:pt>
                <c:pt idx="19">
                  <c:v>62.2</c:v>
                </c:pt>
                <c:pt idx="20">
                  <c:v>56.4</c:v>
                </c:pt>
                <c:pt idx="21">
                  <c:v>75.2</c:v>
                </c:pt>
                <c:pt idx="22">
                  <c:v>52.3</c:v>
                </c:pt>
                <c:pt idx="24">
                  <c:v>60.8</c:v>
                </c:pt>
                <c:pt idx="25">
                  <c:v>52.1</c:v>
                </c:pt>
                <c:pt idx="26">
                  <c:v>67.2</c:v>
                </c:pt>
                <c:pt idx="27">
                  <c:v>50.6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BE-4885-9DA4-5CC66D7ADC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100"/>
        <c:axId val="49281536"/>
        <c:axId val="97980928"/>
      </c:barChart>
      <c:catAx>
        <c:axId val="492815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s-ES"/>
          </a:p>
        </c:txPr>
        <c:crossAx val="97980928"/>
        <c:crosses val="autoZero"/>
        <c:auto val="1"/>
        <c:lblAlgn val="ctr"/>
        <c:lblOffset val="100"/>
        <c:noMultiLvlLbl val="0"/>
      </c:catAx>
      <c:valAx>
        <c:axId val="9798092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492815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"/>
          <c:y val="7.9228107434591244E-2"/>
          <c:w val="0.99479268866854409"/>
          <c:h val="5.7207374998666793E-2"/>
        </c:manualLayout>
      </c:layout>
      <c:overlay val="0"/>
      <c:txPr>
        <a:bodyPr/>
        <a:lstStyle/>
        <a:p>
          <a:pPr algn="just">
            <a:defRPr sz="100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+mn-lt"/>
          <a:ea typeface="Tahoma" pitchFamily="34" charset="0"/>
          <a:cs typeface="Tahoma" pitchFamily="34" charset="0"/>
        </a:defRPr>
      </a:pPr>
      <a:endParaRPr lang="es-ES"/>
    </a:p>
  </c:txPr>
  <c:externalData r:id="rId2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74575478081082"/>
          <c:y val="6.2646923002369778E-2"/>
          <c:w val="0.24363295049197053"/>
          <c:h val="0.924242556693037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May - 22
(n: 1026)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E4F-4476-A852-1CC0BD578CA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E4F-4476-A852-1CC0BD578CAD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Hoja1!$A$2:$A$6</c:f>
              <c:strCache>
                <c:ptCount val="5"/>
                <c:pt idx="0">
                  <c:v>Utilizar mis ahorros</c:v>
                </c:pt>
                <c:pt idx="1">
                  <c:v>Pedir prestado dinero</c:v>
                </c:pt>
                <c:pt idx="2">
                  <c:v>Retirar dinero de mi AFP</c:v>
                </c:pt>
                <c:pt idx="3">
                  <c:v>Retirar dinero de mi CTS</c:v>
                </c:pt>
                <c:pt idx="4">
                  <c:v>Ninguna 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60.7</c:v>
                </c:pt>
                <c:pt idx="1">
                  <c:v>38.5</c:v>
                </c:pt>
                <c:pt idx="2">
                  <c:v>33.5</c:v>
                </c:pt>
                <c:pt idx="3">
                  <c:v>14.1</c:v>
                </c:pt>
                <c:pt idx="4">
                  <c:v>13.9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24D-49A0-87C2-55E40B84A1C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7"/>
        <c:axId val="139647488"/>
        <c:axId val="138886464"/>
      </c:barChart>
      <c:catAx>
        <c:axId val="1396474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 algn="just">
              <a:defRPr sz="1100">
                <a:latin typeface="+mj-lt"/>
              </a:defRPr>
            </a:pPr>
            <a:endParaRPr lang="es-ES"/>
          </a:p>
        </c:txPr>
        <c:crossAx val="138886464"/>
        <c:crosses val="autoZero"/>
        <c:auto val="1"/>
        <c:lblAlgn val="ctr"/>
        <c:lblOffset val="100"/>
        <c:noMultiLvlLbl val="0"/>
      </c:catAx>
      <c:valAx>
        <c:axId val="138886464"/>
        <c:scaling>
          <c:orientation val="minMax"/>
          <c:max val="80"/>
        </c:scaling>
        <c:delete val="1"/>
        <c:axPos val="t"/>
        <c:numFmt formatCode="General" sourceLinked="1"/>
        <c:majorTickMark val="out"/>
        <c:minorTickMark val="none"/>
        <c:tickLblPos val="nextTo"/>
        <c:crossAx val="139647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Trebuchet MS" pitchFamily="34" charset="0"/>
        </a:defRPr>
      </a:pPr>
      <a:endParaRPr lang="es-E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74575478081082"/>
          <c:y val="6.2646923002369778E-2"/>
          <c:w val="0.24363295049197053"/>
          <c:h val="0.924242556693037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B0F-4B1B-B196-05B37AAF30A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B0F-4B1B-B196-05B37AAF30AB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Hoja1!$A$2:$A$6</c:f>
              <c:strCache>
                <c:ptCount val="5"/>
                <c:pt idx="0">
                  <c:v>Utilizar mis ahorros</c:v>
                </c:pt>
                <c:pt idx="1">
                  <c:v>Pedir prestado dinero</c:v>
                </c:pt>
                <c:pt idx="2">
                  <c:v>Retirar dinero de mi AFP</c:v>
                </c:pt>
                <c:pt idx="3">
                  <c:v>Retirar dinero de mi CTS</c:v>
                </c:pt>
                <c:pt idx="4">
                  <c:v>Ninguna 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60.7</c:v>
                </c:pt>
                <c:pt idx="1">
                  <c:v>38.5</c:v>
                </c:pt>
                <c:pt idx="2">
                  <c:v>33.5</c:v>
                </c:pt>
                <c:pt idx="3">
                  <c:v>14.1</c:v>
                </c:pt>
                <c:pt idx="4">
                  <c:v>13.9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24D-49A0-87C2-55E40B84A1C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Hoja1!$A$2:$A$6</c:f>
              <c:strCache>
                <c:ptCount val="5"/>
                <c:pt idx="0">
                  <c:v>Utilizar mis ahorros</c:v>
                </c:pt>
                <c:pt idx="1">
                  <c:v>Pedir prestado dinero</c:v>
                </c:pt>
                <c:pt idx="2">
                  <c:v>Retirar dinero de mi AFP</c:v>
                </c:pt>
                <c:pt idx="3">
                  <c:v>Retirar dinero de mi CTS</c:v>
                </c:pt>
                <c:pt idx="4">
                  <c:v>Ninguna 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  <c:pt idx="0">
                  <c:v>62</c:v>
                </c:pt>
                <c:pt idx="1">
                  <c:v>25.4</c:v>
                </c:pt>
                <c:pt idx="2">
                  <c:v>49</c:v>
                </c:pt>
                <c:pt idx="3">
                  <c:v>23.3</c:v>
                </c:pt>
                <c:pt idx="4">
                  <c:v>10.5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F5-474C-A460-00188E8AAF1D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B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Hoja1!$A$2:$A$6</c:f>
              <c:strCache>
                <c:ptCount val="5"/>
                <c:pt idx="0">
                  <c:v>Utilizar mis ahorros</c:v>
                </c:pt>
                <c:pt idx="1">
                  <c:v>Pedir prestado dinero</c:v>
                </c:pt>
                <c:pt idx="2">
                  <c:v>Retirar dinero de mi AFP</c:v>
                </c:pt>
                <c:pt idx="3">
                  <c:v>Retirar dinero de mi CTS</c:v>
                </c:pt>
                <c:pt idx="4">
                  <c:v>Ninguna </c:v>
                </c:pt>
              </c:strCache>
            </c:strRef>
          </c:cat>
          <c:val>
            <c:numRef>
              <c:f>Hoja1!$D$2:$D$6</c:f>
              <c:numCache>
                <c:formatCode>General</c:formatCode>
                <c:ptCount val="5"/>
                <c:pt idx="0">
                  <c:v>63.6</c:v>
                </c:pt>
                <c:pt idx="1">
                  <c:v>35.200000000000003</c:v>
                </c:pt>
                <c:pt idx="2">
                  <c:v>47</c:v>
                </c:pt>
                <c:pt idx="3">
                  <c:v>22.9</c:v>
                </c:pt>
                <c:pt idx="4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F5-474C-A460-00188E8AAF1D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C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Hoja1!$A$2:$A$6</c:f>
              <c:strCache>
                <c:ptCount val="5"/>
                <c:pt idx="0">
                  <c:v>Utilizar mis ahorros</c:v>
                </c:pt>
                <c:pt idx="1">
                  <c:v>Pedir prestado dinero</c:v>
                </c:pt>
                <c:pt idx="2">
                  <c:v>Retirar dinero de mi AFP</c:v>
                </c:pt>
                <c:pt idx="3">
                  <c:v>Retirar dinero de mi CTS</c:v>
                </c:pt>
                <c:pt idx="4">
                  <c:v>Ninguna </c:v>
                </c:pt>
              </c:strCache>
            </c:strRef>
          </c:cat>
          <c:val>
            <c:numRef>
              <c:f>Hoja1!$E$2:$E$6</c:f>
              <c:numCache>
                <c:formatCode>General</c:formatCode>
                <c:ptCount val="5"/>
                <c:pt idx="0">
                  <c:v>59.7</c:v>
                </c:pt>
                <c:pt idx="1">
                  <c:v>40.299999999999997</c:v>
                </c:pt>
                <c:pt idx="2">
                  <c:v>29.3</c:v>
                </c:pt>
                <c:pt idx="3">
                  <c:v>13</c:v>
                </c:pt>
                <c:pt idx="4">
                  <c:v>16.100000000000001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F5-474C-A460-00188E8AAF1D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Hoja1!$A$2:$A$6</c:f>
              <c:strCache>
                <c:ptCount val="5"/>
                <c:pt idx="0">
                  <c:v>Utilizar mis ahorros</c:v>
                </c:pt>
                <c:pt idx="1">
                  <c:v>Pedir prestado dinero</c:v>
                </c:pt>
                <c:pt idx="2">
                  <c:v>Retirar dinero de mi AFP</c:v>
                </c:pt>
                <c:pt idx="3">
                  <c:v>Retirar dinero de mi CTS</c:v>
                </c:pt>
                <c:pt idx="4">
                  <c:v>Ninguna </c:v>
                </c:pt>
              </c:strCache>
            </c:strRef>
          </c:cat>
          <c:val>
            <c:numRef>
              <c:f>Hoja1!$F$2:$F$6</c:f>
              <c:numCache>
                <c:formatCode>General</c:formatCode>
                <c:ptCount val="5"/>
                <c:pt idx="0">
                  <c:v>60</c:v>
                </c:pt>
                <c:pt idx="1">
                  <c:v>40.299999999999997</c:v>
                </c:pt>
                <c:pt idx="2">
                  <c:v>28.2</c:v>
                </c:pt>
                <c:pt idx="3">
                  <c:v>8.4</c:v>
                </c:pt>
                <c:pt idx="4">
                  <c:v>16.399999999999999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F5-474C-A460-00188E8AAF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7"/>
        <c:axId val="139647488"/>
        <c:axId val="138886464"/>
      </c:barChart>
      <c:catAx>
        <c:axId val="1396474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 algn="just">
              <a:defRPr sz="1100">
                <a:latin typeface="+mj-lt"/>
              </a:defRPr>
            </a:pPr>
            <a:endParaRPr lang="es-ES"/>
          </a:p>
        </c:txPr>
        <c:crossAx val="138886464"/>
        <c:crosses val="autoZero"/>
        <c:auto val="1"/>
        <c:lblAlgn val="ctr"/>
        <c:lblOffset val="100"/>
        <c:noMultiLvlLbl val="0"/>
      </c:catAx>
      <c:valAx>
        <c:axId val="138886464"/>
        <c:scaling>
          <c:orientation val="minMax"/>
          <c:max val="80"/>
        </c:scaling>
        <c:delete val="1"/>
        <c:axPos val="t"/>
        <c:numFmt formatCode="General" sourceLinked="1"/>
        <c:majorTickMark val="out"/>
        <c:minorTickMark val="none"/>
        <c:tickLblPos val="nextTo"/>
        <c:crossAx val="1396474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rebuchet MS" pitchFamily="34" charset="0"/>
        </a:defRPr>
      </a:pPr>
      <a:endParaRPr lang="es-E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374338274394814"/>
          <c:y val="0.13815873568438888"/>
          <c:w val="0.48086187354504423"/>
          <c:h val="0.61584981674023342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May - 22 (N: 1026)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FE5-4234-B795-ECF721907579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E5-4234-B795-ECF721907579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FE5-4234-B795-ECF7219075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No  </c:v>
                </c:pt>
                <c:pt idx="1">
                  <c:v>Sí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54.1</c:v>
                </c:pt>
                <c:pt idx="1">
                  <c:v>45.9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FE5-4234-B795-ECF7219075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0602138226438223E-2"/>
          <c:y val="0.1812254607330934"/>
          <c:w val="0.26007738528688562"/>
          <c:h val="0.623049663714022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ES"/>
    </a:p>
  </c:txPr>
  <c:externalData r:id="rId4">
    <c:autoUpdate val="0"/>
  </c:externalData>
  <c:userShapes r:id="rId5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171641404355349"/>
          <c:y val="9.5297900109646241E-2"/>
          <c:w val="0.65429885013850542"/>
          <c:h val="0.8748465599587960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No   </c:v>
                </c:pt>
              </c:strCache>
            </c:strRef>
          </c:tx>
          <c:spPr>
            <a:solidFill>
              <a:srgbClr val="29ABE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1">
                  <c:v> 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6">
                  <c:v>  </c:v>
                </c:pt>
                <c:pt idx="7">
                  <c:v>18-29</c:v>
                </c:pt>
                <c:pt idx="8">
                  <c:v>30-44</c:v>
                </c:pt>
                <c:pt idx="9">
                  <c:v>45-59</c:v>
                </c:pt>
                <c:pt idx="10">
                  <c:v>60-más</c:v>
                </c:pt>
                <c:pt idx="11">
                  <c:v>   </c:v>
                </c:pt>
                <c:pt idx="12">
                  <c:v>Hombre</c:v>
                </c:pt>
                <c:pt idx="13">
                  <c:v>Mujer</c:v>
                </c:pt>
                <c:pt idx="14">
                  <c:v>    </c:v>
                </c:pt>
                <c:pt idx="15">
                  <c:v>Provincias</c:v>
                </c:pt>
                <c:pt idx="16">
                  <c:v>Lima</c:v>
                </c:pt>
                <c:pt idx="17">
                  <c:v>     </c:v>
                </c:pt>
                <c:pt idx="18">
                  <c:v>Izquierda</c:v>
                </c:pt>
                <c:pt idx="19">
                  <c:v>Centro 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 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Hoja1!$B$2:$AC$2</c:f>
              <c:numCache>
                <c:formatCode>General</c:formatCode>
                <c:ptCount val="28"/>
                <c:pt idx="0">
                  <c:v>54.1</c:v>
                </c:pt>
                <c:pt idx="2">
                  <c:v>37.9</c:v>
                </c:pt>
                <c:pt idx="3">
                  <c:v>50.5</c:v>
                </c:pt>
                <c:pt idx="4">
                  <c:v>57.6</c:v>
                </c:pt>
                <c:pt idx="5">
                  <c:v>57</c:v>
                </c:pt>
                <c:pt idx="7">
                  <c:v>50.1</c:v>
                </c:pt>
                <c:pt idx="8">
                  <c:v>66.3</c:v>
                </c:pt>
                <c:pt idx="9">
                  <c:v>47.8</c:v>
                </c:pt>
                <c:pt idx="10">
                  <c:v>15.6</c:v>
                </c:pt>
                <c:pt idx="12">
                  <c:v>51.6</c:v>
                </c:pt>
                <c:pt idx="13">
                  <c:v>58.1</c:v>
                </c:pt>
                <c:pt idx="15">
                  <c:v>53.4</c:v>
                </c:pt>
                <c:pt idx="16">
                  <c:v>55</c:v>
                </c:pt>
                <c:pt idx="18">
                  <c:v>53.2</c:v>
                </c:pt>
                <c:pt idx="19">
                  <c:v>55.8</c:v>
                </c:pt>
                <c:pt idx="20">
                  <c:v>57.6</c:v>
                </c:pt>
                <c:pt idx="21">
                  <c:v>51.2</c:v>
                </c:pt>
                <c:pt idx="22">
                  <c:v>53.3</c:v>
                </c:pt>
                <c:pt idx="24">
                  <c:v>76.5</c:v>
                </c:pt>
                <c:pt idx="25">
                  <c:v>50.5</c:v>
                </c:pt>
                <c:pt idx="26">
                  <c:v>61.6</c:v>
                </c:pt>
                <c:pt idx="27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21-452B-8DC8-740B19284659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FA243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1">
                  <c:v> 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6">
                  <c:v>  </c:v>
                </c:pt>
                <c:pt idx="7">
                  <c:v>18-29</c:v>
                </c:pt>
                <c:pt idx="8">
                  <c:v>30-44</c:v>
                </c:pt>
                <c:pt idx="9">
                  <c:v>45-59</c:v>
                </c:pt>
                <c:pt idx="10">
                  <c:v>60-más</c:v>
                </c:pt>
                <c:pt idx="11">
                  <c:v>   </c:v>
                </c:pt>
                <c:pt idx="12">
                  <c:v>Hombre</c:v>
                </c:pt>
                <c:pt idx="13">
                  <c:v>Mujer</c:v>
                </c:pt>
                <c:pt idx="14">
                  <c:v>    </c:v>
                </c:pt>
                <c:pt idx="15">
                  <c:v>Provincias</c:v>
                </c:pt>
                <c:pt idx="16">
                  <c:v>Lima</c:v>
                </c:pt>
                <c:pt idx="17">
                  <c:v>     </c:v>
                </c:pt>
                <c:pt idx="18">
                  <c:v>Izquierda</c:v>
                </c:pt>
                <c:pt idx="19">
                  <c:v>Centro 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 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Hoja1!$B$3:$AC$3</c:f>
              <c:numCache>
                <c:formatCode>General</c:formatCode>
                <c:ptCount val="28"/>
                <c:pt idx="0">
                  <c:v>45.9</c:v>
                </c:pt>
                <c:pt idx="2">
                  <c:v>62.1</c:v>
                </c:pt>
                <c:pt idx="3">
                  <c:v>49.5</c:v>
                </c:pt>
                <c:pt idx="4">
                  <c:v>42.4</c:v>
                </c:pt>
                <c:pt idx="5">
                  <c:v>43</c:v>
                </c:pt>
                <c:pt idx="7">
                  <c:v>49.9</c:v>
                </c:pt>
                <c:pt idx="8">
                  <c:v>33.700000000000003</c:v>
                </c:pt>
                <c:pt idx="9">
                  <c:v>52.2</c:v>
                </c:pt>
                <c:pt idx="10">
                  <c:v>84.4</c:v>
                </c:pt>
                <c:pt idx="12">
                  <c:v>48.4</c:v>
                </c:pt>
                <c:pt idx="13">
                  <c:v>41.9</c:v>
                </c:pt>
                <c:pt idx="15">
                  <c:v>46.6</c:v>
                </c:pt>
                <c:pt idx="16">
                  <c:v>45</c:v>
                </c:pt>
                <c:pt idx="18">
                  <c:v>46.8</c:v>
                </c:pt>
                <c:pt idx="19">
                  <c:v>44.2</c:v>
                </c:pt>
                <c:pt idx="20">
                  <c:v>42.4</c:v>
                </c:pt>
                <c:pt idx="21">
                  <c:v>48.8</c:v>
                </c:pt>
                <c:pt idx="22">
                  <c:v>46.7</c:v>
                </c:pt>
                <c:pt idx="24">
                  <c:v>23.5</c:v>
                </c:pt>
                <c:pt idx="25">
                  <c:v>49.5</c:v>
                </c:pt>
                <c:pt idx="26">
                  <c:v>38.4</c:v>
                </c:pt>
                <c:pt idx="27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21-452B-8DC8-740B192846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"/>
        <c:overlap val="100"/>
        <c:axId val="49281536"/>
        <c:axId val="97980928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rgbClr val="DDDDDD"/>
                  </a:solidFill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/>
                    <a:lstStyle/>
                    <a:p>
                      <a:pPr>
                        <a:defRPr sz="800">
                          <a:solidFill>
                            <a:schemeClr val="tx1">
                              <a:lumMod val="50000"/>
                            </a:schemeClr>
                          </a:solidFill>
                        </a:defRPr>
                      </a:pPr>
                      <a:endParaRPr lang="es-E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Hoja1!$B$1:$AC$1</c15:sqref>
                        </c15:formulaRef>
                      </c:ext>
                    </c:extLst>
                    <c:strCache>
                      <c:ptCount val="28"/>
                      <c:pt idx="0">
                        <c:v>Total</c:v>
                      </c:pt>
                      <c:pt idx="1">
                        <c:v> </c:v>
                      </c:pt>
                      <c:pt idx="2">
                        <c:v>A</c:v>
                      </c:pt>
                      <c:pt idx="3">
                        <c:v>B</c:v>
                      </c:pt>
                      <c:pt idx="4">
                        <c:v>C</c:v>
                      </c:pt>
                      <c:pt idx="5">
                        <c:v>D</c:v>
                      </c:pt>
                      <c:pt idx="6">
                        <c:v>  </c:v>
                      </c:pt>
                      <c:pt idx="7">
                        <c:v>18-29</c:v>
                      </c:pt>
                      <c:pt idx="8">
                        <c:v>30-44</c:v>
                      </c:pt>
                      <c:pt idx="9">
                        <c:v>45-59</c:v>
                      </c:pt>
                      <c:pt idx="10">
                        <c:v>60-más</c:v>
                      </c:pt>
                      <c:pt idx="11">
                        <c:v>   </c:v>
                      </c:pt>
                      <c:pt idx="12">
                        <c:v>Hombre</c:v>
                      </c:pt>
                      <c:pt idx="13">
                        <c:v>Mujer</c:v>
                      </c:pt>
                      <c:pt idx="14">
                        <c:v>    </c:v>
                      </c:pt>
                      <c:pt idx="15">
                        <c:v>Provincias</c:v>
                      </c:pt>
                      <c:pt idx="16">
                        <c:v>Lima</c:v>
                      </c:pt>
                      <c:pt idx="17">
                        <c:v>     </c:v>
                      </c:pt>
                      <c:pt idx="18">
                        <c:v>Izquierda</c:v>
                      </c:pt>
                      <c:pt idx="19">
                        <c:v>Centro </c:v>
                      </c:pt>
                      <c:pt idx="20">
                        <c:v>Derecha</c:v>
                      </c:pt>
                      <c:pt idx="21">
                        <c:v>Sin Posición Política</c:v>
                      </c:pt>
                      <c:pt idx="22">
                        <c:v>No sé</c:v>
                      </c:pt>
                      <c:pt idx="24">
                        <c:v>Partidario </c:v>
                      </c:pt>
                      <c:pt idx="25">
                        <c:v>Independiente</c:v>
                      </c:pt>
                      <c:pt idx="26">
                        <c:v>Opositor</c:v>
                      </c:pt>
                      <c:pt idx="27">
                        <c:v>Ns/Nr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9321-452B-8DC8-740B19284659}"/>
                  </c:ext>
                </c:extLst>
              </c15:ser>
            </c15:filteredBarSeries>
          </c:ext>
        </c:extLst>
      </c:barChart>
      <c:catAx>
        <c:axId val="492815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s-ES"/>
          </a:p>
        </c:txPr>
        <c:crossAx val="97980928"/>
        <c:crosses val="autoZero"/>
        <c:auto val="1"/>
        <c:lblAlgn val="ctr"/>
        <c:lblOffset val="100"/>
        <c:noMultiLvlLbl val="0"/>
      </c:catAx>
      <c:valAx>
        <c:axId val="9798092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492815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1363892349396168"/>
          <c:y val="2.0634111708941198E-2"/>
          <c:w val="0.86944704134533835"/>
          <c:h val="4.9540107692892035E-2"/>
        </c:manualLayout>
      </c:layout>
      <c:overlay val="0"/>
      <c:txPr>
        <a:bodyPr/>
        <a:lstStyle/>
        <a:p>
          <a:pPr>
            <a:defRPr sz="105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+mn-lt"/>
          <a:ea typeface="Tahoma" pitchFamily="34" charset="0"/>
          <a:cs typeface="Tahoma" pitchFamily="34" charset="0"/>
        </a:defRPr>
      </a:pPr>
      <a:endParaRPr lang="es-ES"/>
    </a:p>
  </c:txPr>
  <c:externalData r:id="rId2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374338274394814"/>
          <c:y val="0.13815873568438888"/>
          <c:w val="0.48086187354504423"/>
          <c:h val="0.61584981674023342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May - 22 (N: 1026)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FE5-4234-B795-ECF721907579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E5-4234-B795-ECF721907579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FE5-4234-B795-ECF7219075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No  </c:v>
                </c:pt>
                <c:pt idx="1">
                  <c:v>Sí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41.6</c:v>
                </c:pt>
                <c:pt idx="1">
                  <c:v>58.4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FE5-4234-B795-ECF7219075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0602138226438223E-2"/>
          <c:y val="0.1812254607330934"/>
          <c:w val="0.26007738528688562"/>
          <c:h val="0.623049663714022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ES"/>
    </a:p>
  </c:txPr>
  <c:externalData r:id="rId4">
    <c:autoUpdate val="0"/>
  </c:externalData>
  <c:userShapes r:id="rId5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171641404355349"/>
          <c:y val="9.5297900109646241E-2"/>
          <c:w val="0.65429885013850542"/>
          <c:h val="0.8748465599587960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No   </c:v>
                </c:pt>
              </c:strCache>
            </c:strRef>
          </c:tx>
          <c:spPr>
            <a:solidFill>
              <a:srgbClr val="29ABE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1">
                  <c:v> 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6">
                  <c:v>  </c:v>
                </c:pt>
                <c:pt idx="7">
                  <c:v>18-29</c:v>
                </c:pt>
                <c:pt idx="8">
                  <c:v>30-44</c:v>
                </c:pt>
                <c:pt idx="9">
                  <c:v>45-59</c:v>
                </c:pt>
                <c:pt idx="10">
                  <c:v>60-más</c:v>
                </c:pt>
                <c:pt idx="11">
                  <c:v>   </c:v>
                </c:pt>
                <c:pt idx="12">
                  <c:v>Hombre</c:v>
                </c:pt>
                <c:pt idx="13">
                  <c:v>Mujer</c:v>
                </c:pt>
                <c:pt idx="14">
                  <c:v>    </c:v>
                </c:pt>
                <c:pt idx="15">
                  <c:v>Provincias</c:v>
                </c:pt>
                <c:pt idx="16">
                  <c:v>Lima</c:v>
                </c:pt>
                <c:pt idx="17">
                  <c:v>     </c:v>
                </c:pt>
                <c:pt idx="18">
                  <c:v>Izquierda</c:v>
                </c:pt>
                <c:pt idx="19">
                  <c:v>Centro 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 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Hoja1!$B$2:$AC$2</c:f>
              <c:numCache>
                <c:formatCode>General</c:formatCode>
                <c:ptCount val="28"/>
                <c:pt idx="0">
                  <c:v>41.6</c:v>
                </c:pt>
                <c:pt idx="2">
                  <c:v>16.5</c:v>
                </c:pt>
                <c:pt idx="3">
                  <c:v>33.6</c:v>
                </c:pt>
                <c:pt idx="4">
                  <c:v>45.2</c:v>
                </c:pt>
                <c:pt idx="5">
                  <c:v>51.8</c:v>
                </c:pt>
                <c:pt idx="7">
                  <c:v>32.299999999999997</c:v>
                </c:pt>
                <c:pt idx="8">
                  <c:v>36.4</c:v>
                </c:pt>
                <c:pt idx="9">
                  <c:v>51.8</c:v>
                </c:pt>
                <c:pt idx="10">
                  <c:v>75.5</c:v>
                </c:pt>
                <c:pt idx="12">
                  <c:v>45.5</c:v>
                </c:pt>
                <c:pt idx="13">
                  <c:v>35.5</c:v>
                </c:pt>
                <c:pt idx="15">
                  <c:v>37.5</c:v>
                </c:pt>
                <c:pt idx="16">
                  <c:v>46.6</c:v>
                </c:pt>
                <c:pt idx="18">
                  <c:v>21</c:v>
                </c:pt>
                <c:pt idx="19">
                  <c:v>38.200000000000003</c:v>
                </c:pt>
                <c:pt idx="20">
                  <c:v>29.6</c:v>
                </c:pt>
                <c:pt idx="21">
                  <c:v>59.5</c:v>
                </c:pt>
                <c:pt idx="22">
                  <c:v>45.7</c:v>
                </c:pt>
                <c:pt idx="24">
                  <c:v>36.700000000000003</c:v>
                </c:pt>
                <c:pt idx="25">
                  <c:v>44.3</c:v>
                </c:pt>
                <c:pt idx="26">
                  <c:v>32.5</c:v>
                </c:pt>
                <c:pt idx="27">
                  <c:v>73.400000000000006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21-452B-8DC8-740B19284659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FA243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1">
                  <c:v> 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6">
                  <c:v>  </c:v>
                </c:pt>
                <c:pt idx="7">
                  <c:v>18-29</c:v>
                </c:pt>
                <c:pt idx="8">
                  <c:v>30-44</c:v>
                </c:pt>
                <c:pt idx="9">
                  <c:v>45-59</c:v>
                </c:pt>
                <c:pt idx="10">
                  <c:v>60-más</c:v>
                </c:pt>
                <c:pt idx="11">
                  <c:v>   </c:v>
                </c:pt>
                <c:pt idx="12">
                  <c:v>Hombre</c:v>
                </c:pt>
                <c:pt idx="13">
                  <c:v>Mujer</c:v>
                </c:pt>
                <c:pt idx="14">
                  <c:v>    </c:v>
                </c:pt>
                <c:pt idx="15">
                  <c:v>Provincias</c:v>
                </c:pt>
                <c:pt idx="16">
                  <c:v>Lima</c:v>
                </c:pt>
                <c:pt idx="17">
                  <c:v>     </c:v>
                </c:pt>
                <c:pt idx="18">
                  <c:v>Izquierda</c:v>
                </c:pt>
                <c:pt idx="19">
                  <c:v>Centro 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 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Hoja1!$B$3:$AC$3</c:f>
              <c:numCache>
                <c:formatCode>General</c:formatCode>
                <c:ptCount val="28"/>
                <c:pt idx="0">
                  <c:v>58.4</c:v>
                </c:pt>
                <c:pt idx="2">
                  <c:v>83.5</c:v>
                </c:pt>
                <c:pt idx="3">
                  <c:v>66.400000000000006</c:v>
                </c:pt>
                <c:pt idx="4">
                  <c:v>54.8</c:v>
                </c:pt>
                <c:pt idx="5">
                  <c:v>48.2</c:v>
                </c:pt>
                <c:pt idx="7">
                  <c:v>67.7</c:v>
                </c:pt>
                <c:pt idx="8">
                  <c:v>63.6</c:v>
                </c:pt>
                <c:pt idx="9">
                  <c:v>48.2</c:v>
                </c:pt>
                <c:pt idx="10">
                  <c:v>24.5</c:v>
                </c:pt>
                <c:pt idx="12">
                  <c:v>54.5</c:v>
                </c:pt>
                <c:pt idx="13">
                  <c:v>64.5</c:v>
                </c:pt>
                <c:pt idx="15">
                  <c:v>62.5</c:v>
                </c:pt>
                <c:pt idx="16">
                  <c:v>53.4</c:v>
                </c:pt>
                <c:pt idx="18">
                  <c:v>79</c:v>
                </c:pt>
                <c:pt idx="19">
                  <c:v>61.8</c:v>
                </c:pt>
                <c:pt idx="20">
                  <c:v>70.400000000000006</c:v>
                </c:pt>
                <c:pt idx="21">
                  <c:v>40.5</c:v>
                </c:pt>
                <c:pt idx="22">
                  <c:v>54.3</c:v>
                </c:pt>
                <c:pt idx="24">
                  <c:v>63.3</c:v>
                </c:pt>
                <c:pt idx="25">
                  <c:v>55.7</c:v>
                </c:pt>
                <c:pt idx="26">
                  <c:v>67.5</c:v>
                </c:pt>
                <c:pt idx="27">
                  <c:v>26.6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21-452B-8DC8-740B192846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"/>
        <c:overlap val="100"/>
        <c:axId val="49281536"/>
        <c:axId val="97980928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rgbClr val="DDDDDD"/>
                  </a:solidFill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/>
                    <a:lstStyle/>
                    <a:p>
                      <a:pPr>
                        <a:defRPr sz="800">
                          <a:solidFill>
                            <a:schemeClr val="tx1">
                              <a:lumMod val="50000"/>
                            </a:schemeClr>
                          </a:solidFill>
                        </a:defRPr>
                      </a:pPr>
                      <a:endParaRPr lang="es-E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Hoja1!$B$1:$AC$1</c15:sqref>
                        </c15:formulaRef>
                      </c:ext>
                    </c:extLst>
                    <c:strCache>
                      <c:ptCount val="28"/>
                      <c:pt idx="0">
                        <c:v>Total</c:v>
                      </c:pt>
                      <c:pt idx="1">
                        <c:v> </c:v>
                      </c:pt>
                      <c:pt idx="2">
                        <c:v>A</c:v>
                      </c:pt>
                      <c:pt idx="3">
                        <c:v>B</c:v>
                      </c:pt>
                      <c:pt idx="4">
                        <c:v>C</c:v>
                      </c:pt>
                      <c:pt idx="5">
                        <c:v>D</c:v>
                      </c:pt>
                      <c:pt idx="6">
                        <c:v>  </c:v>
                      </c:pt>
                      <c:pt idx="7">
                        <c:v>18-29</c:v>
                      </c:pt>
                      <c:pt idx="8">
                        <c:v>30-44</c:v>
                      </c:pt>
                      <c:pt idx="9">
                        <c:v>45-59</c:v>
                      </c:pt>
                      <c:pt idx="10">
                        <c:v>60-más</c:v>
                      </c:pt>
                      <c:pt idx="11">
                        <c:v>   </c:v>
                      </c:pt>
                      <c:pt idx="12">
                        <c:v>Hombre</c:v>
                      </c:pt>
                      <c:pt idx="13">
                        <c:v>Mujer</c:v>
                      </c:pt>
                      <c:pt idx="14">
                        <c:v>    </c:v>
                      </c:pt>
                      <c:pt idx="15">
                        <c:v>Provincias</c:v>
                      </c:pt>
                      <c:pt idx="16">
                        <c:v>Lima</c:v>
                      </c:pt>
                      <c:pt idx="17">
                        <c:v>     </c:v>
                      </c:pt>
                      <c:pt idx="18">
                        <c:v>Izquierda</c:v>
                      </c:pt>
                      <c:pt idx="19">
                        <c:v>Centro </c:v>
                      </c:pt>
                      <c:pt idx="20">
                        <c:v>Derecha</c:v>
                      </c:pt>
                      <c:pt idx="21">
                        <c:v>Sin Posición Política</c:v>
                      </c:pt>
                      <c:pt idx="22">
                        <c:v>No sé</c:v>
                      </c:pt>
                      <c:pt idx="24">
                        <c:v>Partidario </c:v>
                      </c:pt>
                      <c:pt idx="25">
                        <c:v>Independiente</c:v>
                      </c:pt>
                      <c:pt idx="26">
                        <c:v>Opositor</c:v>
                      </c:pt>
                      <c:pt idx="27">
                        <c:v>Ns/Nr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9321-452B-8DC8-740B19284659}"/>
                  </c:ext>
                </c:extLst>
              </c15:ser>
            </c15:filteredBarSeries>
          </c:ext>
        </c:extLst>
      </c:barChart>
      <c:catAx>
        <c:axId val="492815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s-ES"/>
          </a:p>
        </c:txPr>
        <c:crossAx val="97980928"/>
        <c:crosses val="autoZero"/>
        <c:auto val="1"/>
        <c:lblAlgn val="ctr"/>
        <c:lblOffset val="100"/>
        <c:noMultiLvlLbl val="0"/>
      </c:catAx>
      <c:valAx>
        <c:axId val="9798092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492815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1363892349396168"/>
          <c:y val="2.0634111708941198E-2"/>
          <c:w val="0.86944704134533835"/>
          <c:h val="4.9540107692892035E-2"/>
        </c:manualLayout>
      </c:layout>
      <c:overlay val="0"/>
      <c:txPr>
        <a:bodyPr/>
        <a:lstStyle/>
        <a:p>
          <a:pPr>
            <a:defRPr sz="105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+mn-lt"/>
          <a:ea typeface="Tahoma" pitchFamily="34" charset="0"/>
          <a:cs typeface="Tahoma" pitchFamily="34" charset="0"/>
        </a:defRPr>
      </a:pPr>
      <a:endParaRPr lang="es-ES"/>
    </a:p>
  </c:txPr>
  <c:externalData r:id="rId2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74575478081082"/>
          <c:y val="6.2646923002369778E-2"/>
          <c:w val="0.24363295049197053"/>
          <c:h val="0.924242556693037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May - 22
(n: 1026)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8165-44ED-A920-142E497CAC7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39F-40E8-9E36-EBE3C83EEC8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123-42B4-B4BF-03F7B91392B1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123-42B4-B4BF-03F7B91392B1}"/>
              </c:ext>
            </c:extLst>
          </c:dPt>
          <c:dPt>
            <c:idx val="8"/>
            <c:invertIfNegative val="0"/>
            <c:bubble3D val="0"/>
          </c:dPt>
          <c:dLbls>
            <c:dLbl>
              <c:idx val="0"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8165-44ED-A920-142E497CAC73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Hoja1!$A$2:$A$10</c:f>
              <c:strCache>
                <c:ptCount val="9"/>
                <c:pt idx="0">
                  <c:v>Gastos del hogar</c:v>
                </c:pt>
                <c:pt idx="1">
                  <c:v>Inversión en negocio / emprendimiento</c:v>
                </c:pt>
                <c:pt idx="2">
                  <c:v>Pago de cuotas de tarjetas de créditos / préstamos bancarios / otros préstamos</c:v>
                </c:pt>
                <c:pt idx="3">
                  <c:v>Educación / capacitación</c:v>
                </c:pt>
                <c:pt idx="4">
                  <c:v>Gastos médicos</c:v>
                </c:pt>
                <c:pt idx="5">
                  <c:v>Ahorros que mantengo en una entidad financiera</c:v>
                </c:pt>
                <c:pt idx="6">
                  <c:v>Compras de diversos rubros (ropa, calzados, equipos electrodomésticos, equipos electrónicos, mobiliario)</c:v>
                </c:pt>
                <c:pt idx="7">
                  <c:v>Viajes (Destino nacional o internacional)</c:v>
                </c:pt>
                <c:pt idx="8">
                  <c:v>Ahorros que mantengo fuera de una entidad financiera (bajo el colchón)</c:v>
                </c:pt>
              </c:strCache>
            </c:strRef>
          </c:cat>
          <c:val>
            <c:numRef>
              <c:f>Hoja1!$B$2:$B$10</c:f>
              <c:numCache>
                <c:formatCode>0.0</c:formatCode>
                <c:ptCount val="9"/>
                <c:pt idx="0">
                  <c:v>31.8</c:v>
                </c:pt>
                <c:pt idx="1">
                  <c:v>14.893273337878901</c:v>
                </c:pt>
                <c:pt idx="2">
                  <c:v>13.267688747557701</c:v>
                </c:pt>
                <c:pt idx="3">
                  <c:v>11.5165902604598</c:v>
                </c:pt>
                <c:pt idx="4">
                  <c:v>11.279692991854199</c:v>
                </c:pt>
                <c:pt idx="5">
                  <c:v>6.7138331287921904</c:v>
                </c:pt>
                <c:pt idx="6">
                  <c:v>5.9000241738070702</c:v>
                </c:pt>
                <c:pt idx="7">
                  <c:v>3.3224890634356501</c:v>
                </c:pt>
                <c:pt idx="8">
                  <c:v>1.32786889565195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123-42B4-B4BF-03F7B91392B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7"/>
        <c:axId val="139647488"/>
        <c:axId val="138886464"/>
      </c:barChart>
      <c:catAx>
        <c:axId val="1396474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 algn="just">
              <a:defRPr sz="1100">
                <a:latin typeface="+mj-lt"/>
              </a:defRPr>
            </a:pPr>
            <a:endParaRPr lang="es-ES"/>
          </a:p>
        </c:txPr>
        <c:crossAx val="138886464"/>
        <c:crosses val="autoZero"/>
        <c:auto val="1"/>
        <c:lblAlgn val="ctr"/>
        <c:lblOffset val="100"/>
        <c:noMultiLvlLbl val="0"/>
      </c:catAx>
      <c:valAx>
        <c:axId val="138886464"/>
        <c:scaling>
          <c:orientation val="minMax"/>
          <c:max val="80"/>
        </c:scaling>
        <c:delete val="1"/>
        <c:axPos val="t"/>
        <c:numFmt formatCode="0.0" sourceLinked="1"/>
        <c:majorTickMark val="out"/>
        <c:minorTickMark val="none"/>
        <c:tickLblPos val="nextTo"/>
        <c:crossAx val="139647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Trebuchet MS" pitchFamily="34" charset="0"/>
        </a:defRPr>
      </a:pPr>
      <a:endParaRPr lang="es-ES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374338274394814"/>
          <c:y val="0.13815873568438888"/>
          <c:w val="0.48086187354504423"/>
          <c:h val="0.61584981674023342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May - 22 (N: 1026)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FE5-4234-B795-ECF721907579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E5-4234-B795-ECF721907579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FE5-4234-B795-ECF7219075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No  </c:v>
                </c:pt>
                <c:pt idx="1">
                  <c:v>Sí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33.4</c:v>
                </c:pt>
                <c:pt idx="1">
                  <c:v>66.599999999999994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FE5-4234-B795-ECF7219075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0602138226438223E-2"/>
          <c:y val="0.1812254607330934"/>
          <c:w val="0.26007738528688562"/>
          <c:h val="0.623049663714022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ES"/>
    </a:p>
  </c:txPr>
  <c:externalData r:id="rId4">
    <c:autoUpdate val="0"/>
  </c:externalData>
  <c:userShapes r:id="rId5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171641404355349"/>
          <c:y val="9.5297900109646241E-2"/>
          <c:w val="0.65429885013850542"/>
          <c:h val="0.8748465599587960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No   </c:v>
                </c:pt>
              </c:strCache>
            </c:strRef>
          </c:tx>
          <c:spPr>
            <a:solidFill>
              <a:srgbClr val="29ABE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1">
                  <c:v> 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6">
                  <c:v>  </c:v>
                </c:pt>
                <c:pt idx="7">
                  <c:v>18-29</c:v>
                </c:pt>
                <c:pt idx="8">
                  <c:v>30-44</c:v>
                </c:pt>
                <c:pt idx="9">
                  <c:v>45-59</c:v>
                </c:pt>
                <c:pt idx="10">
                  <c:v>60-más</c:v>
                </c:pt>
                <c:pt idx="11">
                  <c:v>   </c:v>
                </c:pt>
                <c:pt idx="12">
                  <c:v>Hombre</c:v>
                </c:pt>
                <c:pt idx="13">
                  <c:v>Mujer</c:v>
                </c:pt>
                <c:pt idx="14">
                  <c:v>    </c:v>
                </c:pt>
                <c:pt idx="15">
                  <c:v>Provincias</c:v>
                </c:pt>
                <c:pt idx="16">
                  <c:v>Lima</c:v>
                </c:pt>
                <c:pt idx="17">
                  <c:v>     </c:v>
                </c:pt>
                <c:pt idx="18">
                  <c:v>Izquierda</c:v>
                </c:pt>
                <c:pt idx="19">
                  <c:v>Centro 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 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Hoja1!$B$2:$AC$2</c:f>
              <c:numCache>
                <c:formatCode>General</c:formatCode>
                <c:ptCount val="28"/>
                <c:pt idx="0">
                  <c:v>33.4</c:v>
                </c:pt>
                <c:pt idx="2">
                  <c:v>17.100000000000001</c:v>
                </c:pt>
                <c:pt idx="3">
                  <c:v>32.5</c:v>
                </c:pt>
                <c:pt idx="4">
                  <c:v>30.8</c:v>
                </c:pt>
                <c:pt idx="5">
                  <c:v>47.2</c:v>
                </c:pt>
                <c:pt idx="7">
                  <c:v>21.5</c:v>
                </c:pt>
                <c:pt idx="8">
                  <c:v>41.5</c:v>
                </c:pt>
                <c:pt idx="9">
                  <c:v>32.799999999999997</c:v>
                </c:pt>
                <c:pt idx="10">
                  <c:v>21.6</c:v>
                </c:pt>
                <c:pt idx="12">
                  <c:v>32.6</c:v>
                </c:pt>
                <c:pt idx="13">
                  <c:v>34.4</c:v>
                </c:pt>
                <c:pt idx="15">
                  <c:v>23.4</c:v>
                </c:pt>
                <c:pt idx="16">
                  <c:v>41.5</c:v>
                </c:pt>
                <c:pt idx="18">
                  <c:v>9.1999999999999993</c:v>
                </c:pt>
                <c:pt idx="19">
                  <c:v>37.799999999999997</c:v>
                </c:pt>
                <c:pt idx="20">
                  <c:v>47.8</c:v>
                </c:pt>
                <c:pt idx="21">
                  <c:v>28</c:v>
                </c:pt>
                <c:pt idx="22">
                  <c:v>36.700000000000003</c:v>
                </c:pt>
                <c:pt idx="24">
                  <c:v>6.2</c:v>
                </c:pt>
                <c:pt idx="25">
                  <c:v>32.5</c:v>
                </c:pt>
                <c:pt idx="26">
                  <c:v>34</c:v>
                </c:pt>
                <c:pt idx="27">
                  <c:v>77.8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21-452B-8DC8-740B19284659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FA243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1">
                  <c:v> 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6">
                  <c:v>  </c:v>
                </c:pt>
                <c:pt idx="7">
                  <c:v>18-29</c:v>
                </c:pt>
                <c:pt idx="8">
                  <c:v>30-44</c:v>
                </c:pt>
                <c:pt idx="9">
                  <c:v>45-59</c:v>
                </c:pt>
                <c:pt idx="10">
                  <c:v>60-más</c:v>
                </c:pt>
                <c:pt idx="11">
                  <c:v>   </c:v>
                </c:pt>
                <c:pt idx="12">
                  <c:v>Hombre</c:v>
                </c:pt>
                <c:pt idx="13">
                  <c:v>Mujer</c:v>
                </c:pt>
                <c:pt idx="14">
                  <c:v>    </c:v>
                </c:pt>
                <c:pt idx="15">
                  <c:v>Provincias</c:v>
                </c:pt>
                <c:pt idx="16">
                  <c:v>Lima</c:v>
                </c:pt>
                <c:pt idx="17">
                  <c:v>     </c:v>
                </c:pt>
                <c:pt idx="18">
                  <c:v>Izquierda</c:v>
                </c:pt>
                <c:pt idx="19">
                  <c:v>Centro 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 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Hoja1!$B$3:$AC$3</c:f>
              <c:numCache>
                <c:formatCode>General</c:formatCode>
                <c:ptCount val="28"/>
                <c:pt idx="0">
                  <c:v>66.599999999999994</c:v>
                </c:pt>
                <c:pt idx="2">
                  <c:v>82.9</c:v>
                </c:pt>
                <c:pt idx="3">
                  <c:v>67.5</c:v>
                </c:pt>
                <c:pt idx="4">
                  <c:v>69.2</c:v>
                </c:pt>
                <c:pt idx="5">
                  <c:v>52.8</c:v>
                </c:pt>
                <c:pt idx="7">
                  <c:v>78.5</c:v>
                </c:pt>
                <c:pt idx="8">
                  <c:v>58.5</c:v>
                </c:pt>
                <c:pt idx="9">
                  <c:v>67.2</c:v>
                </c:pt>
                <c:pt idx="10">
                  <c:v>78.400000000000006</c:v>
                </c:pt>
                <c:pt idx="12">
                  <c:v>67.400000000000006</c:v>
                </c:pt>
                <c:pt idx="13">
                  <c:v>65.599999999999994</c:v>
                </c:pt>
                <c:pt idx="15">
                  <c:v>76.599999999999994</c:v>
                </c:pt>
                <c:pt idx="16">
                  <c:v>58.5</c:v>
                </c:pt>
                <c:pt idx="18">
                  <c:v>90.8</c:v>
                </c:pt>
                <c:pt idx="19">
                  <c:v>62.2</c:v>
                </c:pt>
                <c:pt idx="20">
                  <c:v>52.2</c:v>
                </c:pt>
                <c:pt idx="21">
                  <c:v>72</c:v>
                </c:pt>
                <c:pt idx="22">
                  <c:v>63.3</c:v>
                </c:pt>
                <c:pt idx="24">
                  <c:v>93.8</c:v>
                </c:pt>
                <c:pt idx="25">
                  <c:v>67.5</c:v>
                </c:pt>
                <c:pt idx="26">
                  <c:v>66</c:v>
                </c:pt>
                <c:pt idx="27">
                  <c:v>22.2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21-452B-8DC8-740B192846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"/>
        <c:overlap val="100"/>
        <c:axId val="49281536"/>
        <c:axId val="97980928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rgbClr val="DDDDDD"/>
                  </a:solidFill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/>
                    <a:lstStyle/>
                    <a:p>
                      <a:pPr>
                        <a:defRPr sz="800">
                          <a:solidFill>
                            <a:schemeClr val="tx1">
                              <a:lumMod val="50000"/>
                            </a:schemeClr>
                          </a:solidFill>
                        </a:defRPr>
                      </a:pPr>
                      <a:endParaRPr lang="es-E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Hoja1!$B$1:$AC$1</c15:sqref>
                        </c15:formulaRef>
                      </c:ext>
                    </c:extLst>
                    <c:strCache>
                      <c:ptCount val="28"/>
                      <c:pt idx="0">
                        <c:v>Total</c:v>
                      </c:pt>
                      <c:pt idx="1">
                        <c:v> </c:v>
                      </c:pt>
                      <c:pt idx="2">
                        <c:v>A</c:v>
                      </c:pt>
                      <c:pt idx="3">
                        <c:v>B</c:v>
                      </c:pt>
                      <c:pt idx="4">
                        <c:v>C</c:v>
                      </c:pt>
                      <c:pt idx="5">
                        <c:v>D</c:v>
                      </c:pt>
                      <c:pt idx="6">
                        <c:v>  </c:v>
                      </c:pt>
                      <c:pt idx="7">
                        <c:v>18-29</c:v>
                      </c:pt>
                      <c:pt idx="8">
                        <c:v>30-44</c:v>
                      </c:pt>
                      <c:pt idx="9">
                        <c:v>45-59</c:v>
                      </c:pt>
                      <c:pt idx="10">
                        <c:v>60-más</c:v>
                      </c:pt>
                      <c:pt idx="11">
                        <c:v>   </c:v>
                      </c:pt>
                      <c:pt idx="12">
                        <c:v>Hombre</c:v>
                      </c:pt>
                      <c:pt idx="13">
                        <c:v>Mujer</c:v>
                      </c:pt>
                      <c:pt idx="14">
                        <c:v>    </c:v>
                      </c:pt>
                      <c:pt idx="15">
                        <c:v>Provincias</c:v>
                      </c:pt>
                      <c:pt idx="16">
                        <c:v>Lima</c:v>
                      </c:pt>
                      <c:pt idx="17">
                        <c:v>     </c:v>
                      </c:pt>
                      <c:pt idx="18">
                        <c:v>Izquierda</c:v>
                      </c:pt>
                      <c:pt idx="19">
                        <c:v>Centro </c:v>
                      </c:pt>
                      <c:pt idx="20">
                        <c:v>Derecha</c:v>
                      </c:pt>
                      <c:pt idx="21">
                        <c:v>Sin Posición Política</c:v>
                      </c:pt>
                      <c:pt idx="22">
                        <c:v>No sé</c:v>
                      </c:pt>
                      <c:pt idx="24">
                        <c:v>Partidario </c:v>
                      </c:pt>
                      <c:pt idx="25">
                        <c:v>Independiente</c:v>
                      </c:pt>
                      <c:pt idx="26">
                        <c:v>Opositor</c:v>
                      </c:pt>
                      <c:pt idx="27">
                        <c:v>Ns/Nr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9321-452B-8DC8-740B19284659}"/>
                  </c:ext>
                </c:extLst>
              </c15:ser>
            </c15:filteredBarSeries>
          </c:ext>
        </c:extLst>
      </c:barChart>
      <c:catAx>
        <c:axId val="492815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s-ES"/>
          </a:p>
        </c:txPr>
        <c:crossAx val="97980928"/>
        <c:crosses val="autoZero"/>
        <c:auto val="1"/>
        <c:lblAlgn val="ctr"/>
        <c:lblOffset val="100"/>
        <c:noMultiLvlLbl val="0"/>
      </c:catAx>
      <c:valAx>
        <c:axId val="9798092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492815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1363892349396168"/>
          <c:y val="2.0634111708941198E-2"/>
          <c:w val="0.86944704134533835"/>
          <c:h val="4.9540107692892035E-2"/>
        </c:manualLayout>
      </c:layout>
      <c:overlay val="0"/>
      <c:txPr>
        <a:bodyPr/>
        <a:lstStyle/>
        <a:p>
          <a:pPr>
            <a:defRPr sz="105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+mn-lt"/>
          <a:ea typeface="Tahoma" pitchFamily="34" charset="0"/>
          <a:cs typeface="Tahoma" pitchFamily="34" charset="0"/>
        </a:defRPr>
      </a:pPr>
      <a:endParaRPr lang="es-E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La dirección correcta</c:v>
                </c:pt>
              </c:strCache>
            </c:strRef>
          </c:tx>
          <c:spPr>
            <a:solidFill>
              <a:srgbClr val="29ABE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7">
                  <c:v>18-29</c:v>
                </c:pt>
                <c:pt idx="8">
                  <c:v>30-44</c:v>
                </c:pt>
                <c:pt idx="9">
                  <c:v>45-59</c:v>
                </c:pt>
                <c:pt idx="10">
                  <c:v>60-más</c:v>
                </c:pt>
                <c:pt idx="12">
                  <c:v>Hombre</c:v>
                </c:pt>
                <c:pt idx="13">
                  <c:v>Mujer</c:v>
                </c:pt>
                <c:pt idx="15">
                  <c:v>Provincias</c:v>
                </c:pt>
                <c:pt idx="16">
                  <c:v>Lima</c:v>
                </c:pt>
                <c:pt idx="18">
                  <c:v>Izquierda</c:v>
                </c:pt>
                <c:pt idx="19">
                  <c:v>Centro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Hoja1!$B$2:$AC$2</c:f>
              <c:numCache>
                <c:formatCode>General</c:formatCode>
                <c:ptCount val="28"/>
                <c:pt idx="0">
                  <c:v>9.3000000000000007</c:v>
                </c:pt>
                <c:pt idx="2">
                  <c:v>14.9</c:v>
                </c:pt>
                <c:pt idx="3">
                  <c:v>8.9</c:v>
                </c:pt>
                <c:pt idx="4">
                  <c:v>7.8</c:v>
                </c:pt>
                <c:pt idx="5">
                  <c:v>10.9</c:v>
                </c:pt>
                <c:pt idx="7">
                  <c:v>10.9</c:v>
                </c:pt>
                <c:pt idx="8">
                  <c:v>8.6</c:v>
                </c:pt>
                <c:pt idx="9">
                  <c:v>9.1999999999999993</c:v>
                </c:pt>
                <c:pt idx="10">
                  <c:v>6.8</c:v>
                </c:pt>
                <c:pt idx="12">
                  <c:v>10.6</c:v>
                </c:pt>
                <c:pt idx="13">
                  <c:v>7.9</c:v>
                </c:pt>
                <c:pt idx="15">
                  <c:v>8.5</c:v>
                </c:pt>
                <c:pt idx="16">
                  <c:v>10.5</c:v>
                </c:pt>
                <c:pt idx="18">
                  <c:v>15.4</c:v>
                </c:pt>
                <c:pt idx="19">
                  <c:v>19.2</c:v>
                </c:pt>
                <c:pt idx="20">
                  <c:v>9.6999999999999993</c:v>
                </c:pt>
                <c:pt idx="21">
                  <c:v>5.5</c:v>
                </c:pt>
                <c:pt idx="22">
                  <c:v>7.4</c:v>
                </c:pt>
                <c:pt idx="24">
                  <c:v>30.7</c:v>
                </c:pt>
                <c:pt idx="25">
                  <c:v>8.9</c:v>
                </c:pt>
                <c:pt idx="26">
                  <c:v>10.7</c:v>
                </c:pt>
                <c:pt idx="27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D9-4346-8090-1E2EEDE78D06}"/>
            </c:ext>
          </c:extLst>
        </c:ser>
        <c:ser>
          <c:idx val="2"/>
          <c:order val="1"/>
          <c:tx>
            <c:strRef>
              <c:f>Hoja1!$A$3</c:f>
              <c:strCache>
                <c:ptCount val="1"/>
                <c:pt idx="0">
                  <c:v>No estoy seguro/a</c:v>
                </c:pt>
              </c:strCache>
            </c:strRef>
          </c:tx>
          <c:spPr>
            <a:solidFill>
              <a:srgbClr val="DDDDD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7">
                  <c:v>18-29</c:v>
                </c:pt>
                <c:pt idx="8">
                  <c:v>30-44</c:v>
                </c:pt>
                <c:pt idx="9">
                  <c:v>45-59</c:v>
                </c:pt>
                <c:pt idx="10">
                  <c:v>60-más</c:v>
                </c:pt>
                <c:pt idx="12">
                  <c:v>Hombre</c:v>
                </c:pt>
                <c:pt idx="13">
                  <c:v>Mujer</c:v>
                </c:pt>
                <c:pt idx="15">
                  <c:v>Provincias</c:v>
                </c:pt>
                <c:pt idx="16">
                  <c:v>Lima</c:v>
                </c:pt>
                <c:pt idx="18">
                  <c:v>Izquierda</c:v>
                </c:pt>
                <c:pt idx="19">
                  <c:v>Centro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Hoja1!$B$3:$AC$3</c:f>
              <c:numCache>
                <c:formatCode>General</c:formatCode>
                <c:ptCount val="28"/>
                <c:pt idx="0">
                  <c:v>25.3</c:v>
                </c:pt>
                <c:pt idx="2">
                  <c:v>4.9000000000000004</c:v>
                </c:pt>
                <c:pt idx="3">
                  <c:v>16.3</c:v>
                </c:pt>
                <c:pt idx="4">
                  <c:v>25</c:v>
                </c:pt>
                <c:pt idx="5">
                  <c:v>34.799999999999997</c:v>
                </c:pt>
                <c:pt idx="7">
                  <c:v>18.399999999999999</c:v>
                </c:pt>
                <c:pt idx="8">
                  <c:v>34.200000000000003</c:v>
                </c:pt>
                <c:pt idx="9">
                  <c:v>24.5</c:v>
                </c:pt>
                <c:pt idx="10">
                  <c:v>18.399999999999999</c:v>
                </c:pt>
                <c:pt idx="12">
                  <c:v>26.8</c:v>
                </c:pt>
                <c:pt idx="13">
                  <c:v>23.7</c:v>
                </c:pt>
                <c:pt idx="15">
                  <c:v>29.7</c:v>
                </c:pt>
                <c:pt idx="16">
                  <c:v>19.100000000000001</c:v>
                </c:pt>
                <c:pt idx="18">
                  <c:v>29.4</c:v>
                </c:pt>
                <c:pt idx="19">
                  <c:v>9.3000000000000007</c:v>
                </c:pt>
                <c:pt idx="20">
                  <c:v>9.6999999999999993</c:v>
                </c:pt>
                <c:pt idx="21">
                  <c:v>46.1</c:v>
                </c:pt>
                <c:pt idx="22">
                  <c:v>27.8</c:v>
                </c:pt>
                <c:pt idx="24">
                  <c:v>25.3</c:v>
                </c:pt>
                <c:pt idx="25">
                  <c:v>26.8</c:v>
                </c:pt>
                <c:pt idx="26">
                  <c:v>11.4</c:v>
                </c:pt>
                <c:pt idx="27">
                  <c:v>65.599999999999994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D9-4346-8090-1E2EEDE78D06}"/>
            </c:ext>
          </c:extLst>
        </c:ser>
        <c:ser>
          <c:idx val="1"/>
          <c:order val="2"/>
          <c:tx>
            <c:strRef>
              <c:f>Hoja1!$A$4</c:f>
              <c:strCache>
                <c:ptCount val="1"/>
                <c:pt idx="0">
                  <c:v>La dirección incorrecta</c:v>
                </c:pt>
              </c:strCache>
            </c:strRef>
          </c:tx>
          <c:spPr>
            <a:solidFill>
              <a:srgbClr val="FA243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7">
                  <c:v>18-29</c:v>
                </c:pt>
                <c:pt idx="8">
                  <c:v>30-44</c:v>
                </c:pt>
                <c:pt idx="9">
                  <c:v>45-59</c:v>
                </c:pt>
                <c:pt idx="10">
                  <c:v>60-más</c:v>
                </c:pt>
                <c:pt idx="12">
                  <c:v>Hombre</c:v>
                </c:pt>
                <c:pt idx="13">
                  <c:v>Mujer</c:v>
                </c:pt>
                <c:pt idx="15">
                  <c:v>Provincias</c:v>
                </c:pt>
                <c:pt idx="16">
                  <c:v>Lima</c:v>
                </c:pt>
                <c:pt idx="18">
                  <c:v>Izquierda</c:v>
                </c:pt>
                <c:pt idx="19">
                  <c:v>Centro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Hoja1!$B$4:$AC$4</c:f>
              <c:numCache>
                <c:formatCode>General</c:formatCode>
                <c:ptCount val="28"/>
                <c:pt idx="0">
                  <c:v>65.400000000000006</c:v>
                </c:pt>
                <c:pt idx="2">
                  <c:v>80.2</c:v>
                </c:pt>
                <c:pt idx="3">
                  <c:v>74.8</c:v>
                </c:pt>
                <c:pt idx="4">
                  <c:v>67.3</c:v>
                </c:pt>
                <c:pt idx="5">
                  <c:v>54.3</c:v>
                </c:pt>
                <c:pt idx="7">
                  <c:v>70.7</c:v>
                </c:pt>
                <c:pt idx="8">
                  <c:v>57.2</c:v>
                </c:pt>
                <c:pt idx="9">
                  <c:v>66.3</c:v>
                </c:pt>
                <c:pt idx="10">
                  <c:v>74.8</c:v>
                </c:pt>
                <c:pt idx="12">
                  <c:v>62.6</c:v>
                </c:pt>
                <c:pt idx="13">
                  <c:v>68.3</c:v>
                </c:pt>
                <c:pt idx="15">
                  <c:v>61.9</c:v>
                </c:pt>
                <c:pt idx="16">
                  <c:v>70.400000000000006</c:v>
                </c:pt>
                <c:pt idx="18">
                  <c:v>55.2</c:v>
                </c:pt>
                <c:pt idx="19">
                  <c:v>71.5</c:v>
                </c:pt>
                <c:pt idx="20">
                  <c:v>80.599999999999994</c:v>
                </c:pt>
                <c:pt idx="21">
                  <c:v>48.5</c:v>
                </c:pt>
                <c:pt idx="22">
                  <c:v>64.8</c:v>
                </c:pt>
                <c:pt idx="24">
                  <c:v>44.1</c:v>
                </c:pt>
                <c:pt idx="25">
                  <c:v>64.3</c:v>
                </c:pt>
                <c:pt idx="26">
                  <c:v>78</c:v>
                </c:pt>
                <c:pt idx="27">
                  <c:v>32.299999999999997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D9-4346-8090-1E2EEDE78D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"/>
        <c:overlap val="100"/>
        <c:axId val="94098432"/>
        <c:axId val="48739392"/>
      </c:barChart>
      <c:catAx>
        <c:axId val="9409843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s-ES"/>
          </a:p>
        </c:txPr>
        <c:crossAx val="48739392"/>
        <c:crosses val="autoZero"/>
        <c:auto val="1"/>
        <c:lblAlgn val="ctr"/>
        <c:lblOffset val="100"/>
        <c:noMultiLvlLbl val="0"/>
      </c:catAx>
      <c:valAx>
        <c:axId val="48739392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940984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1576205973854986E-2"/>
          <c:y val="0"/>
          <c:w val="0.89933612129071416"/>
          <c:h val="7.5745851119021892E-2"/>
        </c:manualLayout>
      </c:layout>
      <c:overlay val="0"/>
      <c:txPr>
        <a:bodyPr/>
        <a:lstStyle/>
        <a:p>
          <a:pPr>
            <a:defRPr sz="105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+mn-lt"/>
          <a:ea typeface="Tahoma" pitchFamily="34" charset="0"/>
          <a:cs typeface="Tahoma" pitchFamily="34" charset="0"/>
        </a:defRPr>
      </a:pPr>
      <a:endParaRPr lang="es-ES"/>
    </a:p>
  </c:txPr>
  <c:externalData r:id="rId2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74575478081082"/>
          <c:y val="6.2646923002369778E-2"/>
          <c:w val="0.24363295049197053"/>
          <c:h val="0.924242556693037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May - 22
(n: 1026)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123-42B4-B4BF-03F7B91392B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123-42B4-B4BF-03F7B91392B1}"/>
              </c:ext>
            </c:extLst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3B7-4451-B32D-211B9FB36AE5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Hoja1!$A$2:$A$10</c:f>
              <c:strCache>
                <c:ptCount val="9"/>
                <c:pt idx="0">
                  <c:v>Gastos del hogar</c:v>
                </c:pt>
                <c:pt idx="1">
                  <c:v>Educación / capacitación</c:v>
                </c:pt>
                <c:pt idx="2">
                  <c:v>Pago de cuotas de tarjetas de créditos / préstamos bancarios / otros préstamos</c:v>
                </c:pt>
                <c:pt idx="3">
                  <c:v>Gastos médicos</c:v>
                </c:pt>
                <c:pt idx="4">
                  <c:v>Inversión en negocio / emprendimiento</c:v>
                </c:pt>
                <c:pt idx="5">
                  <c:v>Ahorros que mantengo en una entidad financiera</c:v>
                </c:pt>
                <c:pt idx="6">
                  <c:v>Compras de diversos rubros (ropa, calzados, equipos electrodomésticos, equipos electrónicos, mobiliario)</c:v>
                </c:pt>
                <c:pt idx="7">
                  <c:v>Ahorros que mantengo fuera de una entidad financiera (bajo el colchón)</c:v>
                </c:pt>
                <c:pt idx="8">
                  <c:v>Viajes (Destino nacional o internacional)</c:v>
                </c:pt>
              </c:strCache>
            </c:strRef>
          </c:cat>
          <c:val>
            <c:numRef>
              <c:f>Hoja1!$B$2:$B$10</c:f>
              <c:numCache>
                <c:formatCode>0.0</c:formatCode>
                <c:ptCount val="9"/>
                <c:pt idx="0">
                  <c:v>30.627201033319299</c:v>
                </c:pt>
                <c:pt idx="1">
                  <c:v>17.763487726463101</c:v>
                </c:pt>
                <c:pt idx="2">
                  <c:v>15.8732130244492</c:v>
                </c:pt>
                <c:pt idx="3">
                  <c:v>13.7042356001784</c:v>
                </c:pt>
                <c:pt idx="4">
                  <c:v>10.7427214686657</c:v>
                </c:pt>
                <c:pt idx="5">
                  <c:v>3.5423607597212898</c:v>
                </c:pt>
                <c:pt idx="6">
                  <c:v>3.44293875464763</c:v>
                </c:pt>
                <c:pt idx="7">
                  <c:v>2.7078439095114901</c:v>
                </c:pt>
                <c:pt idx="8">
                  <c:v>1.5959977230440101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123-42B4-B4BF-03F7B91392B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7"/>
        <c:axId val="139647488"/>
        <c:axId val="138886464"/>
      </c:barChart>
      <c:catAx>
        <c:axId val="1396474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 algn="just">
              <a:defRPr sz="1100">
                <a:latin typeface="+mj-lt"/>
              </a:defRPr>
            </a:pPr>
            <a:endParaRPr lang="es-ES"/>
          </a:p>
        </c:txPr>
        <c:crossAx val="138886464"/>
        <c:crosses val="autoZero"/>
        <c:auto val="1"/>
        <c:lblAlgn val="ctr"/>
        <c:lblOffset val="100"/>
        <c:noMultiLvlLbl val="0"/>
      </c:catAx>
      <c:valAx>
        <c:axId val="138886464"/>
        <c:scaling>
          <c:orientation val="minMax"/>
          <c:max val="80"/>
        </c:scaling>
        <c:delete val="1"/>
        <c:axPos val="t"/>
        <c:numFmt formatCode="0.0" sourceLinked="1"/>
        <c:majorTickMark val="out"/>
        <c:minorTickMark val="none"/>
        <c:tickLblPos val="nextTo"/>
        <c:crossAx val="139647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Trebuchet MS" pitchFamily="34" charset="0"/>
        </a:defRPr>
      </a:pPr>
      <a:endParaRPr lang="es-ES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374338274394814"/>
          <c:y val="0.13815873568438888"/>
          <c:w val="0.48086187354504423"/>
          <c:h val="0.61584981674023342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May - 22 (N: 1026)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FE5-4234-B795-ECF721907579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E5-4234-B795-ECF721907579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FE5-4234-B795-ECF7219075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33.6</c:v>
                </c:pt>
                <c:pt idx="1">
                  <c:v>66.400000000000006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FE5-4234-B795-ECF7219075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0602138226438223E-2"/>
          <c:y val="0.1812254607330934"/>
          <c:w val="0.26007738528688562"/>
          <c:h val="0.623049663714022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ES"/>
    </a:p>
  </c:txPr>
  <c:externalData r:id="rId4">
    <c:autoUpdate val="0"/>
  </c:externalData>
  <c:userShapes r:id="rId5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171641404355349"/>
          <c:y val="9.5297900109646241E-2"/>
          <c:w val="0.65429885013850542"/>
          <c:h val="0.8748465599587960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29ABE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1">
                  <c:v> 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6">
                  <c:v>  </c:v>
                </c:pt>
                <c:pt idx="7">
                  <c:v>18-29</c:v>
                </c:pt>
                <c:pt idx="8">
                  <c:v>30-44</c:v>
                </c:pt>
                <c:pt idx="9">
                  <c:v>45-59</c:v>
                </c:pt>
                <c:pt idx="10">
                  <c:v>60-más</c:v>
                </c:pt>
                <c:pt idx="11">
                  <c:v>   </c:v>
                </c:pt>
                <c:pt idx="12">
                  <c:v>Hombre</c:v>
                </c:pt>
                <c:pt idx="13">
                  <c:v>Mujer</c:v>
                </c:pt>
                <c:pt idx="14">
                  <c:v>    </c:v>
                </c:pt>
                <c:pt idx="15">
                  <c:v>Provincias</c:v>
                </c:pt>
                <c:pt idx="16">
                  <c:v>Lima</c:v>
                </c:pt>
                <c:pt idx="17">
                  <c:v>     </c:v>
                </c:pt>
                <c:pt idx="18">
                  <c:v>Izquierda</c:v>
                </c:pt>
                <c:pt idx="19">
                  <c:v>Centro 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 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Hoja1!$B$2:$AC$2</c:f>
              <c:numCache>
                <c:formatCode>General</c:formatCode>
                <c:ptCount val="28"/>
                <c:pt idx="0">
                  <c:v>33.6</c:v>
                </c:pt>
                <c:pt idx="2">
                  <c:v>32.299999999999997</c:v>
                </c:pt>
                <c:pt idx="3">
                  <c:v>35.1</c:v>
                </c:pt>
                <c:pt idx="4">
                  <c:v>26</c:v>
                </c:pt>
                <c:pt idx="5">
                  <c:v>43.4</c:v>
                </c:pt>
                <c:pt idx="7">
                  <c:v>61.7</c:v>
                </c:pt>
                <c:pt idx="8">
                  <c:v>31.9</c:v>
                </c:pt>
                <c:pt idx="9">
                  <c:v>9.1999999999999993</c:v>
                </c:pt>
                <c:pt idx="10">
                  <c:v>0.3</c:v>
                </c:pt>
                <c:pt idx="12">
                  <c:v>36.6</c:v>
                </c:pt>
                <c:pt idx="13">
                  <c:v>30.5</c:v>
                </c:pt>
                <c:pt idx="15">
                  <c:v>36.700000000000003</c:v>
                </c:pt>
                <c:pt idx="16">
                  <c:v>29.2</c:v>
                </c:pt>
                <c:pt idx="18">
                  <c:v>48.1</c:v>
                </c:pt>
                <c:pt idx="19">
                  <c:v>31.1</c:v>
                </c:pt>
                <c:pt idx="20">
                  <c:v>30.7</c:v>
                </c:pt>
                <c:pt idx="21">
                  <c:v>45.7</c:v>
                </c:pt>
                <c:pt idx="22">
                  <c:v>31.1</c:v>
                </c:pt>
                <c:pt idx="24">
                  <c:v>40.5</c:v>
                </c:pt>
                <c:pt idx="25">
                  <c:v>33.4</c:v>
                </c:pt>
                <c:pt idx="26">
                  <c:v>34.799999999999997</c:v>
                </c:pt>
                <c:pt idx="27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21-452B-8DC8-740B19284659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No   </c:v>
                </c:pt>
              </c:strCache>
            </c:strRef>
          </c:tx>
          <c:spPr>
            <a:solidFill>
              <a:srgbClr val="FA243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1">
                  <c:v> 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6">
                  <c:v>  </c:v>
                </c:pt>
                <c:pt idx="7">
                  <c:v>18-29</c:v>
                </c:pt>
                <c:pt idx="8">
                  <c:v>30-44</c:v>
                </c:pt>
                <c:pt idx="9">
                  <c:v>45-59</c:v>
                </c:pt>
                <c:pt idx="10">
                  <c:v>60-más</c:v>
                </c:pt>
                <c:pt idx="11">
                  <c:v>   </c:v>
                </c:pt>
                <c:pt idx="12">
                  <c:v>Hombre</c:v>
                </c:pt>
                <c:pt idx="13">
                  <c:v>Mujer</c:v>
                </c:pt>
                <c:pt idx="14">
                  <c:v>    </c:v>
                </c:pt>
                <c:pt idx="15">
                  <c:v>Provincias</c:v>
                </c:pt>
                <c:pt idx="16">
                  <c:v>Lima</c:v>
                </c:pt>
                <c:pt idx="17">
                  <c:v>     </c:v>
                </c:pt>
                <c:pt idx="18">
                  <c:v>Izquierda</c:v>
                </c:pt>
                <c:pt idx="19">
                  <c:v>Centro 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 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Hoja1!$B$3:$AC$3</c:f>
              <c:numCache>
                <c:formatCode>General</c:formatCode>
                <c:ptCount val="28"/>
                <c:pt idx="0">
                  <c:v>66.400000000000006</c:v>
                </c:pt>
                <c:pt idx="2">
                  <c:v>67.7</c:v>
                </c:pt>
                <c:pt idx="3">
                  <c:v>64.900000000000006</c:v>
                </c:pt>
                <c:pt idx="4">
                  <c:v>74</c:v>
                </c:pt>
                <c:pt idx="5">
                  <c:v>56.6</c:v>
                </c:pt>
                <c:pt idx="7">
                  <c:v>38.299999999999997</c:v>
                </c:pt>
                <c:pt idx="8">
                  <c:v>68.099999999999994</c:v>
                </c:pt>
                <c:pt idx="9">
                  <c:v>90.8</c:v>
                </c:pt>
                <c:pt idx="10">
                  <c:v>99.7</c:v>
                </c:pt>
                <c:pt idx="12">
                  <c:v>63.4</c:v>
                </c:pt>
                <c:pt idx="13">
                  <c:v>69.5</c:v>
                </c:pt>
                <c:pt idx="15">
                  <c:v>63.3</c:v>
                </c:pt>
                <c:pt idx="16">
                  <c:v>70.8</c:v>
                </c:pt>
                <c:pt idx="18">
                  <c:v>51.9</c:v>
                </c:pt>
                <c:pt idx="19">
                  <c:v>68.900000000000006</c:v>
                </c:pt>
                <c:pt idx="20">
                  <c:v>69.3</c:v>
                </c:pt>
                <c:pt idx="21">
                  <c:v>54.3</c:v>
                </c:pt>
                <c:pt idx="22">
                  <c:v>68.900000000000006</c:v>
                </c:pt>
                <c:pt idx="24">
                  <c:v>59.5</c:v>
                </c:pt>
                <c:pt idx="25">
                  <c:v>66.599999999999994</c:v>
                </c:pt>
                <c:pt idx="26">
                  <c:v>65.2</c:v>
                </c:pt>
                <c:pt idx="27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21-452B-8DC8-740B192846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"/>
        <c:overlap val="100"/>
        <c:axId val="49281536"/>
        <c:axId val="97980928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rgbClr val="DDDDDD"/>
                  </a:solidFill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/>
                    <a:lstStyle/>
                    <a:p>
                      <a:pPr>
                        <a:defRPr sz="800">
                          <a:solidFill>
                            <a:schemeClr val="tx1">
                              <a:lumMod val="50000"/>
                            </a:schemeClr>
                          </a:solidFill>
                        </a:defRPr>
                      </a:pPr>
                      <a:endParaRPr lang="es-E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Hoja1!$B$1:$AC$1</c15:sqref>
                        </c15:formulaRef>
                      </c:ext>
                    </c:extLst>
                    <c:strCache>
                      <c:ptCount val="28"/>
                      <c:pt idx="0">
                        <c:v>Total</c:v>
                      </c:pt>
                      <c:pt idx="1">
                        <c:v> </c:v>
                      </c:pt>
                      <c:pt idx="2">
                        <c:v>A</c:v>
                      </c:pt>
                      <c:pt idx="3">
                        <c:v>B</c:v>
                      </c:pt>
                      <c:pt idx="4">
                        <c:v>C</c:v>
                      </c:pt>
                      <c:pt idx="5">
                        <c:v>D</c:v>
                      </c:pt>
                      <c:pt idx="6">
                        <c:v>  </c:v>
                      </c:pt>
                      <c:pt idx="7">
                        <c:v>18-29</c:v>
                      </c:pt>
                      <c:pt idx="8">
                        <c:v>30-44</c:v>
                      </c:pt>
                      <c:pt idx="9">
                        <c:v>45-59</c:v>
                      </c:pt>
                      <c:pt idx="10">
                        <c:v>60-más</c:v>
                      </c:pt>
                      <c:pt idx="11">
                        <c:v>   </c:v>
                      </c:pt>
                      <c:pt idx="12">
                        <c:v>Hombre</c:v>
                      </c:pt>
                      <c:pt idx="13">
                        <c:v>Mujer</c:v>
                      </c:pt>
                      <c:pt idx="14">
                        <c:v>    </c:v>
                      </c:pt>
                      <c:pt idx="15">
                        <c:v>Provincias</c:v>
                      </c:pt>
                      <c:pt idx="16">
                        <c:v>Lima</c:v>
                      </c:pt>
                      <c:pt idx="17">
                        <c:v>     </c:v>
                      </c:pt>
                      <c:pt idx="18">
                        <c:v>Izquierda</c:v>
                      </c:pt>
                      <c:pt idx="19">
                        <c:v>Centro </c:v>
                      </c:pt>
                      <c:pt idx="20">
                        <c:v>Derecha</c:v>
                      </c:pt>
                      <c:pt idx="21">
                        <c:v>Sin Posición Política</c:v>
                      </c:pt>
                      <c:pt idx="22">
                        <c:v>No sé</c:v>
                      </c:pt>
                      <c:pt idx="24">
                        <c:v>Partidario </c:v>
                      </c:pt>
                      <c:pt idx="25">
                        <c:v>Independiente</c:v>
                      </c:pt>
                      <c:pt idx="26">
                        <c:v>Opositor</c:v>
                      </c:pt>
                      <c:pt idx="27">
                        <c:v>Ns/Nr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9321-452B-8DC8-740B19284659}"/>
                  </c:ext>
                </c:extLst>
              </c15:ser>
            </c15:filteredBarSeries>
          </c:ext>
        </c:extLst>
      </c:barChart>
      <c:catAx>
        <c:axId val="492815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s-ES"/>
          </a:p>
        </c:txPr>
        <c:crossAx val="97980928"/>
        <c:crosses val="autoZero"/>
        <c:auto val="1"/>
        <c:lblAlgn val="ctr"/>
        <c:lblOffset val="100"/>
        <c:noMultiLvlLbl val="0"/>
      </c:catAx>
      <c:valAx>
        <c:axId val="9798092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492815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1363892349396168"/>
          <c:y val="2.0634111708941198E-2"/>
          <c:w val="0.86944704134533835"/>
          <c:h val="4.9540107692892035E-2"/>
        </c:manualLayout>
      </c:layout>
      <c:overlay val="0"/>
      <c:txPr>
        <a:bodyPr/>
        <a:lstStyle/>
        <a:p>
          <a:pPr>
            <a:defRPr sz="105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+mn-lt"/>
          <a:ea typeface="Tahoma" pitchFamily="34" charset="0"/>
          <a:cs typeface="Tahoma" pitchFamily="34" charset="0"/>
        </a:defRPr>
      </a:pPr>
      <a:endParaRPr lang="es-ES"/>
    </a:p>
  </c:txPr>
  <c:externalData r:id="rId2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5734796945016983"/>
          <c:y val="0.26509792282992717"/>
          <c:w val="0.51577532640881263"/>
          <c:h val="0.64155242532226853"/>
        </c:manualLayout>
      </c:layout>
      <c:barChart>
        <c:barDir val="col"/>
        <c:grouping val="stacked"/>
        <c:varyColors val="0"/>
        <c:ser>
          <c:idx val="5"/>
          <c:order val="0"/>
          <c:tx>
            <c:strRef>
              <c:f>Hoja1!$A$6</c:f>
              <c:strCache>
                <c:ptCount val="1"/>
                <c:pt idx="0">
                  <c:v>Totalmente presencial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+mn-lt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Hoja1!$B$1:$B$1</c:f>
              <c:strCache>
                <c:ptCount val="1"/>
                <c:pt idx="0">
                  <c:v>May - 22
(n: 1026)</c:v>
                </c:pt>
              </c:strCache>
              <c:extLst xmlns:c15="http://schemas.microsoft.com/office/drawing/2012/chart"/>
            </c:strRef>
          </c:cat>
          <c:val>
            <c:numRef>
              <c:f>Hoja1!$B$6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FB46-4761-A953-51D2DF994E05}"/>
            </c:ext>
          </c:extLst>
        </c:ser>
        <c:ser>
          <c:idx val="4"/>
          <c:order val="1"/>
          <c:tx>
            <c:strRef>
              <c:f>Hoja1!$A$5</c:f>
              <c:strCache>
                <c:ptCount val="1"/>
                <c:pt idx="0">
                  <c:v>Presencial en un 70% y virtual un 30%</c:v>
                </c:pt>
              </c:strCache>
            </c:strRef>
          </c:tx>
          <c:spPr>
            <a:solidFill>
              <a:srgbClr val="C60C7B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  <a:latin typeface="+mn-lt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Hoja1!$B$1:$B$1</c:f>
              <c:strCache>
                <c:ptCount val="1"/>
                <c:pt idx="0">
                  <c:v>May - 22
(n: 1026)</c:v>
                </c:pt>
              </c:strCache>
            </c:strRef>
          </c:cat>
          <c:val>
            <c:numRef>
              <c:f>Hoja1!$B$5:$B$5</c:f>
              <c:numCache>
                <c:formatCode>General</c:formatCode>
                <c:ptCount val="1"/>
                <c:pt idx="0">
                  <c:v>15.5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46-4761-A953-51D2DF994E05}"/>
            </c:ext>
          </c:extLst>
        </c:ser>
        <c:ser>
          <c:idx val="3"/>
          <c:order val="2"/>
          <c:tx>
            <c:strRef>
              <c:f>Hoja1!$A$4</c:f>
              <c:strCache>
                <c:ptCount val="1"/>
                <c:pt idx="0">
                  <c:v>Mitad presencial y mitad virtual</c:v>
                </c:pt>
              </c:strCache>
            </c:strRef>
          </c:tx>
          <c:spPr>
            <a:solidFill>
              <a:srgbClr val="DDDDDD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  <a:latin typeface="+mn-lt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Hoja1!$B$1:$B$1</c:f>
              <c:strCache>
                <c:ptCount val="1"/>
                <c:pt idx="0">
                  <c:v>May - 22
(n: 1026)</c:v>
                </c:pt>
              </c:strCache>
            </c:strRef>
          </c:cat>
          <c:val>
            <c:numRef>
              <c:f>Hoja1!$B$4:$B$4</c:f>
              <c:numCache>
                <c:formatCode>General</c:formatCode>
                <c:ptCount val="1"/>
                <c:pt idx="0">
                  <c:v>19.5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46-4761-A953-51D2DF994E05}"/>
            </c:ext>
          </c:extLst>
        </c:ser>
        <c:ser>
          <c:idx val="0"/>
          <c:order val="3"/>
          <c:tx>
            <c:strRef>
              <c:f>Hoja1!$A$3</c:f>
              <c:strCache>
                <c:ptCount val="1"/>
                <c:pt idx="0">
                  <c:v>Presencial en un 30% y virtual un 70%</c:v>
                </c:pt>
              </c:strCache>
            </c:strRef>
          </c:tx>
          <c:spPr>
            <a:solidFill>
              <a:srgbClr val="D4760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+mn-lt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Hoja1!$B$1:$B$1</c:f>
              <c:strCache>
                <c:ptCount val="1"/>
                <c:pt idx="0">
                  <c:v>May - 22
(n: 1026)</c:v>
                </c:pt>
              </c:strCache>
            </c:strRef>
          </c:cat>
          <c:val>
            <c:numRef>
              <c:f>Hoja1!$B$3:$B$3</c:f>
              <c:numCache>
                <c:formatCode>General</c:formatCode>
                <c:ptCount val="1"/>
                <c:pt idx="0">
                  <c:v>20.5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46-4761-A953-51D2DF994E05}"/>
            </c:ext>
          </c:extLst>
        </c:ser>
        <c:ser>
          <c:idx val="1"/>
          <c:order val="4"/>
          <c:tx>
            <c:strRef>
              <c:f>Hoja1!$A$2</c:f>
              <c:strCache>
                <c:ptCount val="1"/>
                <c:pt idx="0">
                  <c:v>Totalmente virtual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Hoja1!$B$1:$B$1</c:f>
              <c:strCache>
                <c:ptCount val="1"/>
                <c:pt idx="0">
                  <c:v>May - 22
(n: 1026)</c:v>
                </c:pt>
              </c:strCache>
            </c:strRef>
          </c:cat>
          <c:val>
            <c:numRef>
              <c:f>Hoja1!$B$2:$B$2</c:f>
              <c:numCache>
                <c:formatCode>General</c:formatCode>
                <c:ptCount val="1"/>
                <c:pt idx="0">
                  <c:v>19.5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46-4761-A953-51D2DF994E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00"/>
        <c:axId val="49278976"/>
        <c:axId val="97976896"/>
        <c:extLst/>
      </c:barChart>
      <c:catAx>
        <c:axId val="49278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aseline="0">
                <a:latin typeface="Avenir LT Std 35 Light" panose="02000503020000020003" pitchFamily="2" charset="0"/>
              </a:defRPr>
            </a:pPr>
            <a:endParaRPr lang="es-ES"/>
          </a:p>
        </c:txPr>
        <c:crossAx val="97976896"/>
        <c:crosses val="autoZero"/>
        <c:auto val="1"/>
        <c:lblAlgn val="ctr"/>
        <c:lblOffset val="100"/>
        <c:noMultiLvlLbl val="0"/>
      </c:catAx>
      <c:valAx>
        <c:axId val="97976896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9278976"/>
        <c:crosses val="autoZero"/>
        <c:crossBetween val="between"/>
      </c:valAx>
      <c:spPr>
        <a:noFill/>
        <a:ln w="25400">
          <a:noFill/>
        </a:ln>
      </c:spPr>
    </c:plotArea>
    <c:legend>
      <c:legendPos val="l"/>
      <c:layout>
        <c:manualLayout>
          <c:xMode val="edge"/>
          <c:yMode val="edge"/>
          <c:x val="1.8017540856310819E-2"/>
          <c:y val="0.29004627114875209"/>
          <c:w val="0.26719654647028951"/>
          <c:h val="0.65745822622973482"/>
        </c:manualLayout>
      </c:layout>
      <c:overlay val="0"/>
      <c:spPr>
        <a:ln>
          <a:noFill/>
        </a:ln>
      </c:spPr>
      <c:txPr>
        <a:bodyPr/>
        <a:lstStyle/>
        <a:p>
          <a:pPr>
            <a:defRPr sz="1000">
              <a:latin typeface="Avenir LT Std 35 Light" panose="020B0402020203020204"/>
            </a:defRPr>
          </a:pPr>
          <a:endParaRPr lang="es-ES"/>
        </a:p>
      </c:txPr>
    </c:legend>
    <c:plotVisOnly val="1"/>
    <c:dispBlanksAs val="gap"/>
    <c:showDLblsOverMax val="0"/>
  </c:chart>
  <c:spPr>
    <a:ln>
      <a:solidFill>
        <a:sysClr val="window" lastClr="FFFFFF">
          <a:alpha val="94000"/>
        </a:sysClr>
      </a:solidFill>
    </a:ln>
  </c:spPr>
  <c:txPr>
    <a:bodyPr/>
    <a:lstStyle/>
    <a:p>
      <a:pPr>
        <a:defRPr sz="1200">
          <a:latin typeface="+mn-lt"/>
        </a:defRPr>
      </a:pPr>
      <a:endParaRPr lang="es-ES"/>
    </a:p>
  </c:txPr>
  <c:externalData r:id="rId2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171641404355349"/>
          <c:y val="9.5297900109646241E-2"/>
          <c:w val="0.65429885013850542"/>
          <c:h val="0.8748465599587960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Totalmente virtual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Hoja1!$B$1:$AB$1</c:f>
              <c:strCache>
                <c:ptCount val="27"/>
                <c:pt idx="0">
                  <c:v>Total</c:v>
                </c:pt>
                <c:pt idx="1">
                  <c:v> 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6">
                  <c:v>  </c:v>
                </c:pt>
                <c:pt idx="7">
                  <c:v>18-29</c:v>
                </c:pt>
                <c:pt idx="8">
                  <c:v>30-44</c:v>
                </c:pt>
                <c:pt idx="9">
                  <c:v>45-59</c:v>
                </c:pt>
                <c:pt idx="10">
                  <c:v>   </c:v>
                </c:pt>
                <c:pt idx="11">
                  <c:v>Hombre</c:v>
                </c:pt>
                <c:pt idx="12">
                  <c:v>Mujer</c:v>
                </c:pt>
                <c:pt idx="13">
                  <c:v>    </c:v>
                </c:pt>
                <c:pt idx="14">
                  <c:v>Provincias</c:v>
                </c:pt>
                <c:pt idx="15">
                  <c:v>Lima</c:v>
                </c:pt>
                <c:pt idx="16">
                  <c:v>     </c:v>
                </c:pt>
                <c:pt idx="17">
                  <c:v>Izquierda</c:v>
                </c:pt>
                <c:pt idx="18">
                  <c:v>Centro </c:v>
                </c:pt>
                <c:pt idx="19">
                  <c:v>Derecha</c:v>
                </c:pt>
                <c:pt idx="20">
                  <c:v>Sin Posición Política</c:v>
                </c:pt>
                <c:pt idx="21">
                  <c:v>No sé</c:v>
                </c:pt>
                <c:pt idx="23">
                  <c:v>Partidario </c:v>
                </c:pt>
                <c:pt idx="24">
                  <c:v>Independiente</c:v>
                </c:pt>
                <c:pt idx="25">
                  <c:v>Opositor</c:v>
                </c:pt>
                <c:pt idx="26">
                  <c:v>Ns/Nr</c:v>
                </c:pt>
              </c:strCache>
            </c:strRef>
          </c:cat>
          <c:val>
            <c:numRef>
              <c:f>Hoja1!$B$2:$AB$2</c:f>
              <c:numCache>
                <c:formatCode>General</c:formatCode>
                <c:ptCount val="27"/>
                <c:pt idx="0">
                  <c:v>19.5</c:v>
                </c:pt>
                <c:pt idx="2">
                  <c:v>24.5</c:v>
                </c:pt>
                <c:pt idx="3">
                  <c:v>16.399999999999999</c:v>
                </c:pt>
                <c:pt idx="4">
                  <c:v>24.4</c:v>
                </c:pt>
                <c:pt idx="5">
                  <c:v>16.5</c:v>
                </c:pt>
                <c:pt idx="7">
                  <c:v>18.5</c:v>
                </c:pt>
                <c:pt idx="8">
                  <c:v>19.8</c:v>
                </c:pt>
                <c:pt idx="9">
                  <c:v>26.7</c:v>
                </c:pt>
                <c:pt idx="11">
                  <c:v>21.3</c:v>
                </c:pt>
                <c:pt idx="12">
                  <c:v>17.2</c:v>
                </c:pt>
                <c:pt idx="14">
                  <c:v>19.2</c:v>
                </c:pt>
                <c:pt idx="15">
                  <c:v>20</c:v>
                </c:pt>
                <c:pt idx="17">
                  <c:v>9.8000000000000007</c:v>
                </c:pt>
                <c:pt idx="18">
                  <c:v>7.5</c:v>
                </c:pt>
                <c:pt idx="19">
                  <c:v>25.1</c:v>
                </c:pt>
                <c:pt idx="20">
                  <c:v>45.9</c:v>
                </c:pt>
                <c:pt idx="21">
                  <c:v>15.4</c:v>
                </c:pt>
                <c:pt idx="23">
                  <c:v>1.6</c:v>
                </c:pt>
                <c:pt idx="24">
                  <c:v>21.4</c:v>
                </c:pt>
                <c:pt idx="25">
                  <c:v>12.5</c:v>
                </c:pt>
                <c:pt idx="26">
                  <c:v>35.5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8F-4DE8-850A-D1E2DA37E140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Presencial en un 30% y virtual un 70%</c:v>
                </c:pt>
              </c:strCache>
            </c:strRef>
          </c:tx>
          <c:spPr>
            <a:solidFill>
              <a:srgbClr val="D476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Hoja1!$B$1:$AB$1</c:f>
              <c:strCache>
                <c:ptCount val="27"/>
                <c:pt idx="0">
                  <c:v>Total</c:v>
                </c:pt>
                <c:pt idx="1">
                  <c:v> 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6">
                  <c:v>  </c:v>
                </c:pt>
                <c:pt idx="7">
                  <c:v>18-29</c:v>
                </c:pt>
                <c:pt idx="8">
                  <c:v>30-44</c:v>
                </c:pt>
                <c:pt idx="9">
                  <c:v>45-59</c:v>
                </c:pt>
                <c:pt idx="10">
                  <c:v>   </c:v>
                </c:pt>
                <c:pt idx="11">
                  <c:v>Hombre</c:v>
                </c:pt>
                <c:pt idx="12">
                  <c:v>Mujer</c:v>
                </c:pt>
                <c:pt idx="13">
                  <c:v>    </c:v>
                </c:pt>
                <c:pt idx="14">
                  <c:v>Provincias</c:v>
                </c:pt>
                <c:pt idx="15">
                  <c:v>Lima</c:v>
                </c:pt>
                <c:pt idx="16">
                  <c:v>     </c:v>
                </c:pt>
                <c:pt idx="17">
                  <c:v>Izquierda</c:v>
                </c:pt>
                <c:pt idx="18">
                  <c:v>Centro </c:v>
                </c:pt>
                <c:pt idx="19">
                  <c:v>Derecha</c:v>
                </c:pt>
                <c:pt idx="20">
                  <c:v>Sin Posición Política</c:v>
                </c:pt>
                <c:pt idx="21">
                  <c:v>No sé</c:v>
                </c:pt>
                <c:pt idx="23">
                  <c:v>Partidario </c:v>
                </c:pt>
                <c:pt idx="24">
                  <c:v>Independiente</c:v>
                </c:pt>
                <c:pt idx="25">
                  <c:v>Opositor</c:v>
                </c:pt>
                <c:pt idx="26">
                  <c:v>Ns/Nr</c:v>
                </c:pt>
              </c:strCache>
            </c:strRef>
          </c:cat>
          <c:val>
            <c:numRef>
              <c:f>Hoja1!$B$3:$AB$3</c:f>
              <c:numCache>
                <c:formatCode>General</c:formatCode>
                <c:ptCount val="27"/>
                <c:pt idx="0">
                  <c:v>20.5</c:v>
                </c:pt>
                <c:pt idx="2">
                  <c:v>26.7</c:v>
                </c:pt>
                <c:pt idx="3">
                  <c:v>16.5</c:v>
                </c:pt>
                <c:pt idx="4">
                  <c:v>22.6</c:v>
                </c:pt>
                <c:pt idx="5">
                  <c:v>20.2</c:v>
                </c:pt>
                <c:pt idx="7">
                  <c:v>20.7</c:v>
                </c:pt>
                <c:pt idx="8">
                  <c:v>19.7</c:v>
                </c:pt>
                <c:pt idx="9">
                  <c:v>22.7</c:v>
                </c:pt>
                <c:pt idx="11">
                  <c:v>22.3</c:v>
                </c:pt>
                <c:pt idx="12">
                  <c:v>18.3</c:v>
                </c:pt>
                <c:pt idx="14">
                  <c:v>16.899999999999999</c:v>
                </c:pt>
                <c:pt idx="15">
                  <c:v>26.9</c:v>
                </c:pt>
                <c:pt idx="17">
                  <c:v>53.3</c:v>
                </c:pt>
                <c:pt idx="18">
                  <c:v>9.6999999999999993</c:v>
                </c:pt>
                <c:pt idx="19">
                  <c:v>25.8</c:v>
                </c:pt>
                <c:pt idx="20">
                  <c:v>16.600000000000001</c:v>
                </c:pt>
                <c:pt idx="21">
                  <c:v>16.5</c:v>
                </c:pt>
                <c:pt idx="23">
                  <c:v>9.8000000000000007</c:v>
                </c:pt>
                <c:pt idx="24">
                  <c:v>14.3</c:v>
                </c:pt>
                <c:pt idx="25">
                  <c:v>38.4</c:v>
                </c:pt>
                <c:pt idx="26">
                  <c:v>25.5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8F-4DE8-850A-D1E2DA37E140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Mitad presencial y mitad virtual</c:v>
                </c:pt>
              </c:strCache>
            </c:strRef>
          </c:tx>
          <c:spPr>
            <a:solidFill>
              <a:srgbClr val="DDDDD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Hoja1!$B$1:$AB$1</c:f>
              <c:strCache>
                <c:ptCount val="27"/>
                <c:pt idx="0">
                  <c:v>Total</c:v>
                </c:pt>
                <c:pt idx="1">
                  <c:v> 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6">
                  <c:v>  </c:v>
                </c:pt>
                <c:pt idx="7">
                  <c:v>18-29</c:v>
                </c:pt>
                <c:pt idx="8">
                  <c:v>30-44</c:v>
                </c:pt>
                <c:pt idx="9">
                  <c:v>45-59</c:v>
                </c:pt>
                <c:pt idx="10">
                  <c:v>   </c:v>
                </c:pt>
                <c:pt idx="11">
                  <c:v>Hombre</c:v>
                </c:pt>
                <c:pt idx="12">
                  <c:v>Mujer</c:v>
                </c:pt>
                <c:pt idx="13">
                  <c:v>    </c:v>
                </c:pt>
                <c:pt idx="14">
                  <c:v>Provincias</c:v>
                </c:pt>
                <c:pt idx="15">
                  <c:v>Lima</c:v>
                </c:pt>
                <c:pt idx="16">
                  <c:v>     </c:v>
                </c:pt>
                <c:pt idx="17">
                  <c:v>Izquierda</c:v>
                </c:pt>
                <c:pt idx="18">
                  <c:v>Centro </c:v>
                </c:pt>
                <c:pt idx="19">
                  <c:v>Derecha</c:v>
                </c:pt>
                <c:pt idx="20">
                  <c:v>Sin Posición Política</c:v>
                </c:pt>
                <c:pt idx="21">
                  <c:v>No sé</c:v>
                </c:pt>
                <c:pt idx="23">
                  <c:v>Partidario </c:v>
                </c:pt>
                <c:pt idx="24">
                  <c:v>Independiente</c:v>
                </c:pt>
                <c:pt idx="25">
                  <c:v>Opositor</c:v>
                </c:pt>
                <c:pt idx="26">
                  <c:v>Ns/Nr</c:v>
                </c:pt>
              </c:strCache>
            </c:strRef>
          </c:cat>
          <c:val>
            <c:numRef>
              <c:f>Hoja1!$B$4:$AB$4</c:f>
              <c:numCache>
                <c:formatCode>General</c:formatCode>
                <c:ptCount val="27"/>
                <c:pt idx="0">
                  <c:v>19.5</c:v>
                </c:pt>
                <c:pt idx="2">
                  <c:v>11</c:v>
                </c:pt>
                <c:pt idx="3">
                  <c:v>21</c:v>
                </c:pt>
                <c:pt idx="4">
                  <c:v>20.8</c:v>
                </c:pt>
                <c:pt idx="5">
                  <c:v>18.399999999999999</c:v>
                </c:pt>
                <c:pt idx="7">
                  <c:v>20.5</c:v>
                </c:pt>
                <c:pt idx="8">
                  <c:v>20</c:v>
                </c:pt>
                <c:pt idx="9">
                  <c:v>5.4</c:v>
                </c:pt>
                <c:pt idx="11">
                  <c:v>16.5</c:v>
                </c:pt>
                <c:pt idx="12">
                  <c:v>23.1</c:v>
                </c:pt>
                <c:pt idx="14">
                  <c:v>20.9</c:v>
                </c:pt>
                <c:pt idx="15">
                  <c:v>16.899999999999999</c:v>
                </c:pt>
                <c:pt idx="17">
                  <c:v>13.8</c:v>
                </c:pt>
                <c:pt idx="18">
                  <c:v>34.6</c:v>
                </c:pt>
                <c:pt idx="19">
                  <c:v>14.2</c:v>
                </c:pt>
                <c:pt idx="20">
                  <c:v>17.8</c:v>
                </c:pt>
                <c:pt idx="21">
                  <c:v>19.399999999999999</c:v>
                </c:pt>
                <c:pt idx="23">
                  <c:v>58.2</c:v>
                </c:pt>
                <c:pt idx="24">
                  <c:v>18.899999999999999</c:v>
                </c:pt>
                <c:pt idx="25">
                  <c:v>19.5</c:v>
                </c:pt>
                <c:pt idx="26">
                  <c:v>10.199999999999999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8F-4DE8-850A-D1E2DA37E140}"/>
            </c:ext>
          </c:extLst>
        </c:ser>
        <c:ser>
          <c:idx val="3"/>
          <c:order val="3"/>
          <c:tx>
            <c:strRef>
              <c:f>Hoja1!$A$5</c:f>
              <c:strCache>
                <c:ptCount val="1"/>
                <c:pt idx="0">
                  <c:v>Presencial en un 70% y virtual un 30%</c:v>
                </c:pt>
              </c:strCache>
            </c:strRef>
          </c:tx>
          <c:spPr>
            <a:solidFill>
              <a:srgbClr val="C60C7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Hoja1!$B$1:$AB$1</c:f>
              <c:strCache>
                <c:ptCount val="27"/>
                <c:pt idx="0">
                  <c:v>Total</c:v>
                </c:pt>
                <c:pt idx="1">
                  <c:v> 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6">
                  <c:v>  </c:v>
                </c:pt>
                <c:pt idx="7">
                  <c:v>18-29</c:v>
                </c:pt>
                <c:pt idx="8">
                  <c:v>30-44</c:v>
                </c:pt>
                <c:pt idx="9">
                  <c:v>45-59</c:v>
                </c:pt>
                <c:pt idx="10">
                  <c:v>   </c:v>
                </c:pt>
                <c:pt idx="11">
                  <c:v>Hombre</c:v>
                </c:pt>
                <c:pt idx="12">
                  <c:v>Mujer</c:v>
                </c:pt>
                <c:pt idx="13">
                  <c:v>    </c:v>
                </c:pt>
                <c:pt idx="14">
                  <c:v>Provincias</c:v>
                </c:pt>
                <c:pt idx="15">
                  <c:v>Lima</c:v>
                </c:pt>
                <c:pt idx="16">
                  <c:v>     </c:v>
                </c:pt>
                <c:pt idx="17">
                  <c:v>Izquierda</c:v>
                </c:pt>
                <c:pt idx="18">
                  <c:v>Centro </c:v>
                </c:pt>
                <c:pt idx="19">
                  <c:v>Derecha</c:v>
                </c:pt>
                <c:pt idx="20">
                  <c:v>Sin Posición Política</c:v>
                </c:pt>
                <c:pt idx="21">
                  <c:v>No sé</c:v>
                </c:pt>
                <c:pt idx="23">
                  <c:v>Partidario </c:v>
                </c:pt>
                <c:pt idx="24">
                  <c:v>Independiente</c:v>
                </c:pt>
                <c:pt idx="25">
                  <c:v>Opositor</c:v>
                </c:pt>
                <c:pt idx="26">
                  <c:v>Ns/Nr</c:v>
                </c:pt>
              </c:strCache>
            </c:strRef>
          </c:cat>
          <c:val>
            <c:numRef>
              <c:f>Hoja1!$B$5:$AB$5</c:f>
              <c:numCache>
                <c:formatCode>General</c:formatCode>
                <c:ptCount val="27"/>
                <c:pt idx="0">
                  <c:v>15.5</c:v>
                </c:pt>
                <c:pt idx="2">
                  <c:v>25.3</c:v>
                </c:pt>
                <c:pt idx="3">
                  <c:v>24.2</c:v>
                </c:pt>
                <c:pt idx="4">
                  <c:v>10.5</c:v>
                </c:pt>
                <c:pt idx="5">
                  <c:v>14</c:v>
                </c:pt>
                <c:pt idx="7">
                  <c:v>18.8</c:v>
                </c:pt>
                <c:pt idx="8">
                  <c:v>9.1999999999999993</c:v>
                </c:pt>
                <c:pt idx="9">
                  <c:v>18.5</c:v>
                </c:pt>
                <c:pt idx="11">
                  <c:v>8.8000000000000007</c:v>
                </c:pt>
                <c:pt idx="12">
                  <c:v>23.7</c:v>
                </c:pt>
                <c:pt idx="14">
                  <c:v>15.7</c:v>
                </c:pt>
                <c:pt idx="15">
                  <c:v>15.2</c:v>
                </c:pt>
                <c:pt idx="17">
                  <c:v>10.5</c:v>
                </c:pt>
                <c:pt idx="18">
                  <c:v>17.3</c:v>
                </c:pt>
                <c:pt idx="19">
                  <c:v>13.8</c:v>
                </c:pt>
                <c:pt idx="20">
                  <c:v>10.7</c:v>
                </c:pt>
                <c:pt idx="21">
                  <c:v>17.7</c:v>
                </c:pt>
                <c:pt idx="23">
                  <c:v>17.399999999999999</c:v>
                </c:pt>
                <c:pt idx="24">
                  <c:v>16.399999999999999</c:v>
                </c:pt>
                <c:pt idx="25">
                  <c:v>12.5</c:v>
                </c:pt>
                <c:pt idx="26">
                  <c:v>17.8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8F-4DE8-850A-D1E2DA37E140}"/>
            </c:ext>
          </c:extLst>
        </c:ser>
        <c:ser>
          <c:idx val="4"/>
          <c:order val="4"/>
          <c:tx>
            <c:strRef>
              <c:f>Hoja1!$A$6</c:f>
              <c:strCache>
                <c:ptCount val="1"/>
                <c:pt idx="0">
                  <c:v>Totalmente presencial 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Hoja1!$B$1:$AB$1</c:f>
              <c:strCache>
                <c:ptCount val="27"/>
                <c:pt idx="0">
                  <c:v>Total</c:v>
                </c:pt>
                <c:pt idx="1">
                  <c:v> 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6">
                  <c:v>  </c:v>
                </c:pt>
                <c:pt idx="7">
                  <c:v>18-29</c:v>
                </c:pt>
                <c:pt idx="8">
                  <c:v>30-44</c:v>
                </c:pt>
                <c:pt idx="9">
                  <c:v>45-59</c:v>
                </c:pt>
                <c:pt idx="10">
                  <c:v>   </c:v>
                </c:pt>
                <c:pt idx="11">
                  <c:v>Hombre</c:v>
                </c:pt>
                <c:pt idx="12">
                  <c:v>Mujer</c:v>
                </c:pt>
                <c:pt idx="13">
                  <c:v>    </c:v>
                </c:pt>
                <c:pt idx="14">
                  <c:v>Provincias</c:v>
                </c:pt>
                <c:pt idx="15">
                  <c:v>Lima</c:v>
                </c:pt>
                <c:pt idx="16">
                  <c:v>     </c:v>
                </c:pt>
                <c:pt idx="17">
                  <c:v>Izquierda</c:v>
                </c:pt>
                <c:pt idx="18">
                  <c:v>Centro </c:v>
                </c:pt>
                <c:pt idx="19">
                  <c:v>Derecha</c:v>
                </c:pt>
                <c:pt idx="20">
                  <c:v>Sin Posición Política</c:v>
                </c:pt>
                <c:pt idx="21">
                  <c:v>No sé</c:v>
                </c:pt>
                <c:pt idx="23">
                  <c:v>Partidario </c:v>
                </c:pt>
                <c:pt idx="24">
                  <c:v>Independiente</c:v>
                </c:pt>
                <c:pt idx="25">
                  <c:v>Opositor</c:v>
                </c:pt>
                <c:pt idx="26">
                  <c:v>Ns/Nr</c:v>
                </c:pt>
              </c:strCache>
            </c:strRef>
          </c:cat>
          <c:val>
            <c:numRef>
              <c:f>Hoja1!$B$6:$AB$6</c:f>
              <c:numCache>
                <c:formatCode>General</c:formatCode>
                <c:ptCount val="27"/>
                <c:pt idx="0">
                  <c:v>25</c:v>
                </c:pt>
                <c:pt idx="2">
                  <c:v>12.4</c:v>
                </c:pt>
                <c:pt idx="3">
                  <c:v>21.9</c:v>
                </c:pt>
                <c:pt idx="4">
                  <c:v>21.7</c:v>
                </c:pt>
                <c:pt idx="5">
                  <c:v>30.9</c:v>
                </c:pt>
                <c:pt idx="7">
                  <c:v>21.4</c:v>
                </c:pt>
                <c:pt idx="8">
                  <c:v>31.3</c:v>
                </c:pt>
                <c:pt idx="9">
                  <c:v>26.7</c:v>
                </c:pt>
                <c:pt idx="11">
                  <c:v>31.1</c:v>
                </c:pt>
                <c:pt idx="12">
                  <c:v>17.600000000000001</c:v>
                </c:pt>
                <c:pt idx="14">
                  <c:v>27.4</c:v>
                </c:pt>
                <c:pt idx="15">
                  <c:v>20.9</c:v>
                </c:pt>
                <c:pt idx="17">
                  <c:v>12.7</c:v>
                </c:pt>
                <c:pt idx="18">
                  <c:v>30.9</c:v>
                </c:pt>
                <c:pt idx="19">
                  <c:v>21.2</c:v>
                </c:pt>
                <c:pt idx="20">
                  <c:v>9</c:v>
                </c:pt>
                <c:pt idx="21">
                  <c:v>31</c:v>
                </c:pt>
                <c:pt idx="23">
                  <c:v>13.1</c:v>
                </c:pt>
                <c:pt idx="24">
                  <c:v>29</c:v>
                </c:pt>
                <c:pt idx="25">
                  <c:v>17.100000000000001</c:v>
                </c:pt>
                <c:pt idx="26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8F-4DE8-850A-D1E2DA37E1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"/>
        <c:overlap val="100"/>
        <c:axId val="49281536"/>
        <c:axId val="97980928"/>
      </c:barChart>
      <c:catAx>
        <c:axId val="492815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s-ES"/>
          </a:p>
        </c:txPr>
        <c:crossAx val="97980928"/>
        <c:crosses val="autoZero"/>
        <c:auto val="1"/>
        <c:lblAlgn val="ctr"/>
        <c:lblOffset val="100"/>
        <c:noMultiLvlLbl val="0"/>
      </c:catAx>
      <c:valAx>
        <c:axId val="9798092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492815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4.1011993729722179E-4"/>
          <c:y val="0"/>
          <c:w val="0.99179443124487843"/>
          <c:h val="7.6950313445647012E-2"/>
        </c:manualLayout>
      </c:layout>
      <c:overlay val="0"/>
      <c:txPr>
        <a:bodyPr/>
        <a:lstStyle/>
        <a:p>
          <a:pPr>
            <a:defRPr sz="80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+mn-lt"/>
          <a:ea typeface="Tahoma" pitchFamily="34" charset="0"/>
          <a:cs typeface="Tahoma" pitchFamily="34" charset="0"/>
        </a:defRPr>
      </a:pPr>
      <a:endParaRPr lang="es-E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3538385826771E-2"/>
          <c:y val="0.10086336731893658"/>
          <c:w val="0.93635396161417328"/>
          <c:h val="0.68892993756940124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La dirección correcta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Mar - 22
(n: 1142)</c:v>
                </c:pt>
                <c:pt idx="1">
                  <c:v>May - 22
(n: 1026)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10.199999999999999</c:v>
                </c:pt>
                <c:pt idx="1">
                  <c:v>9.3000000000000007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2C-44B7-A91C-714CD2010446}"/>
            </c:ext>
          </c:extLst>
        </c:ser>
        <c:ser>
          <c:idx val="2"/>
          <c:order val="1"/>
          <c:tx>
            <c:strRef>
              <c:f>Hoja1!$C$1</c:f>
              <c:strCache>
                <c:ptCount val="1"/>
                <c:pt idx="0">
                  <c:v>La dirección incorrecta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Mar - 22
(n: 1142)</c:v>
                </c:pt>
                <c:pt idx="1">
                  <c:v>May - 22
(n: 1026)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62</c:v>
                </c:pt>
                <c:pt idx="1">
                  <c:v>65.400000000000006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02C-44B7-A91C-714CD2010446}"/>
            </c:ext>
          </c:extLst>
        </c:ser>
        <c:ser>
          <c:idx val="1"/>
          <c:order val="2"/>
          <c:tx>
            <c:strRef>
              <c:f>Hoja1!$D$1</c:f>
              <c:strCache>
                <c:ptCount val="1"/>
                <c:pt idx="0">
                  <c:v>No estoy seguro/a</c:v>
                </c:pt>
              </c:strCache>
            </c:strRef>
          </c:tx>
          <c:spPr>
            <a:ln w="28575" cap="rnd">
              <a:solidFill>
                <a:srgbClr val="A6A6A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A6A6A6"/>
              </a:solidFill>
              <a:ln w="9525">
                <a:solidFill>
                  <a:srgbClr val="A6A6A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Mar - 22
(n: 1142)</c:v>
                </c:pt>
                <c:pt idx="1">
                  <c:v>May - 22
(n: 1026)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0">
                  <c:v>27.8</c:v>
                </c:pt>
                <c:pt idx="1">
                  <c:v>25.3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02C-44B7-A91C-714CD20104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805504"/>
        <c:axId val="350945472"/>
      </c:lineChart>
      <c:catAx>
        <c:axId val="6880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50945472"/>
        <c:crosses val="autoZero"/>
        <c:auto val="1"/>
        <c:lblAlgn val="ctr"/>
        <c:lblOffset val="100"/>
        <c:noMultiLvlLbl val="0"/>
      </c:catAx>
      <c:valAx>
        <c:axId val="35094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880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437704472921664"/>
          <c:y val="0.94046009407336884"/>
          <c:w val="0.47277709280121782"/>
          <c:h val="5.55470805453634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E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Progresando</c:v>
                </c:pt>
              </c:strCache>
            </c:strRef>
          </c:tx>
          <c:spPr>
            <a:solidFill>
              <a:srgbClr val="29ABE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7">
                  <c:v>18-29</c:v>
                </c:pt>
                <c:pt idx="8">
                  <c:v>30-44</c:v>
                </c:pt>
                <c:pt idx="9">
                  <c:v>45-59</c:v>
                </c:pt>
                <c:pt idx="10">
                  <c:v>60-más</c:v>
                </c:pt>
                <c:pt idx="12">
                  <c:v>Hombre</c:v>
                </c:pt>
                <c:pt idx="13">
                  <c:v>Mujer</c:v>
                </c:pt>
                <c:pt idx="15">
                  <c:v>Provincias</c:v>
                </c:pt>
                <c:pt idx="16">
                  <c:v>Lima</c:v>
                </c:pt>
                <c:pt idx="18">
                  <c:v>Izquierda</c:v>
                </c:pt>
                <c:pt idx="19">
                  <c:v>Centro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Hoja1!$B$2:$AC$2</c:f>
              <c:numCache>
                <c:formatCode>General</c:formatCode>
                <c:ptCount val="28"/>
                <c:pt idx="0">
                  <c:v>7.2</c:v>
                </c:pt>
                <c:pt idx="2">
                  <c:v>6.8</c:v>
                </c:pt>
                <c:pt idx="3">
                  <c:v>5.6</c:v>
                </c:pt>
                <c:pt idx="4">
                  <c:v>7.6</c:v>
                </c:pt>
                <c:pt idx="5">
                  <c:v>7.6</c:v>
                </c:pt>
                <c:pt idx="7">
                  <c:v>10.1</c:v>
                </c:pt>
                <c:pt idx="8">
                  <c:v>4.3</c:v>
                </c:pt>
                <c:pt idx="9">
                  <c:v>8.4</c:v>
                </c:pt>
                <c:pt idx="10">
                  <c:v>5.3</c:v>
                </c:pt>
                <c:pt idx="12">
                  <c:v>6.6</c:v>
                </c:pt>
                <c:pt idx="13">
                  <c:v>7.7</c:v>
                </c:pt>
                <c:pt idx="15">
                  <c:v>7.2</c:v>
                </c:pt>
                <c:pt idx="16">
                  <c:v>7.2</c:v>
                </c:pt>
                <c:pt idx="18">
                  <c:v>19.899999999999999</c:v>
                </c:pt>
                <c:pt idx="19">
                  <c:v>3.6</c:v>
                </c:pt>
                <c:pt idx="20">
                  <c:v>7.2</c:v>
                </c:pt>
                <c:pt idx="21">
                  <c:v>8.9</c:v>
                </c:pt>
                <c:pt idx="22">
                  <c:v>6.1</c:v>
                </c:pt>
                <c:pt idx="24">
                  <c:v>44.5</c:v>
                </c:pt>
                <c:pt idx="25">
                  <c:v>6.9</c:v>
                </c:pt>
                <c:pt idx="26">
                  <c:v>6.6</c:v>
                </c:pt>
                <c:pt idx="27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51-4616-AFED-91F295EC52D8}"/>
            </c:ext>
          </c:extLst>
        </c:ser>
        <c:ser>
          <c:idx val="2"/>
          <c:order val="1"/>
          <c:tx>
            <c:strRef>
              <c:f>Hoja1!$A$3</c:f>
              <c:strCache>
                <c:ptCount val="1"/>
                <c:pt idx="0">
                  <c:v>Estancado</c:v>
                </c:pt>
              </c:strCache>
            </c:strRef>
          </c:tx>
          <c:spPr>
            <a:solidFill>
              <a:srgbClr val="DDDDD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7">
                  <c:v>18-29</c:v>
                </c:pt>
                <c:pt idx="8">
                  <c:v>30-44</c:v>
                </c:pt>
                <c:pt idx="9">
                  <c:v>45-59</c:v>
                </c:pt>
                <c:pt idx="10">
                  <c:v>60-más</c:v>
                </c:pt>
                <c:pt idx="12">
                  <c:v>Hombre</c:v>
                </c:pt>
                <c:pt idx="13">
                  <c:v>Mujer</c:v>
                </c:pt>
                <c:pt idx="15">
                  <c:v>Provincias</c:v>
                </c:pt>
                <c:pt idx="16">
                  <c:v>Lima</c:v>
                </c:pt>
                <c:pt idx="18">
                  <c:v>Izquierda</c:v>
                </c:pt>
                <c:pt idx="19">
                  <c:v>Centro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Hoja1!$B$3:$AC$3</c:f>
              <c:numCache>
                <c:formatCode>General</c:formatCode>
                <c:ptCount val="28"/>
                <c:pt idx="0">
                  <c:v>50.1</c:v>
                </c:pt>
                <c:pt idx="2">
                  <c:v>52.6</c:v>
                </c:pt>
                <c:pt idx="3">
                  <c:v>51</c:v>
                </c:pt>
                <c:pt idx="4">
                  <c:v>46.7</c:v>
                </c:pt>
                <c:pt idx="5">
                  <c:v>53.8</c:v>
                </c:pt>
                <c:pt idx="7">
                  <c:v>56.9</c:v>
                </c:pt>
                <c:pt idx="8">
                  <c:v>53.6</c:v>
                </c:pt>
                <c:pt idx="9">
                  <c:v>51.5</c:v>
                </c:pt>
                <c:pt idx="10">
                  <c:v>14.5</c:v>
                </c:pt>
                <c:pt idx="12">
                  <c:v>52.6</c:v>
                </c:pt>
                <c:pt idx="13">
                  <c:v>47.5</c:v>
                </c:pt>
                <c:pt idx="15">
                  <c:v>48.3</c:v>
                </c:pt>
                <c:pt idx="16">
                  <c:v>52.5</c:v>
                </c:pt>
                <c:pt idx="18">
                  <c:v>57.5</c:v>
                </c:pt>
                <c:pt idx="19">
                  <c:v>58.1</c:v>
                </c:pt>
                <c:pt idx="20">
                  <c:v>40.4</c:v>
                </c:pt>
                <c:pt idx="21">
                  <c:v>58.8</c:v>
                </c:pt>
                <c:pt idx="22">
                  <c:v>48.6</c:v>
                </c:pt>
                <c:pt idx="24">
                  <c:v>36.1</c:v>
                </c:pt>
                <c:pt idx="25">
                  <c:v>53.5</c:v>
                </c:pt>
                <c:pt idx="26">
                  <c:v>42.1</c:v>
                </c:pt>
                <c:pt idx="27">
                  <c:v>44.1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51-4616-AFED-91F295EC52D8}"/>
            </c:ext>
          </c:extLst>
        </c:ser>
        <c:ser>
          <c:idx val="1"/>
          <c:order val="2"/>
          <c:tx>
            <c:strRef>
              <c:f>Hoja1!$A$4</c:f>
              <c:strCache>
                <c:ptCount val="1"/>
                <c:pt idx="0">
                  <c:v>En retroceso</c:v>
                </c:pt>
              </c:strCache>
            </c:strRef>
          </c:tx>
          <c:spPr>
            <a:solidFill>
              <a:srgbClr val="FA243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7">
                  <c:v>18-29</c:v>
                </c:pt>
                <c:pt idx="8">
                  <c:v>30-44</c:v>
                </c:pt>
                <c:pt idx="9">
                  <c:v>45-59</c:v>
                </c:pt>
                <c:pt idx="10">
                  <c:v>60-más</c:v>
                </c:pt>
                <c:pt idx="12">
                  <c:v>Hombre</c:v>
                </c:pt>
                <c:pt idx="13">
                  <c:v>Mujer</c:v>
                </c:pt>
                <c:pt idx="15">
                  <c:v>Provincias</c:v>
                </c:pt>
                <c:pt idx="16">
                  <c:v>Lima</c:v>
                </c:pt>
                <c:pt idx="18">
                  <c:v>Izquierda</c:v>
                </c:pt>
                <c:pt idx="19">
                  <c:v>Centro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Hoja1!$B$4:$AC$4</c:f>
              <c:numCache>
                <c:formatCode>General</c:formatCode>
                <c:ptCount val="28"/>
                <c:pt idx="0">
                  <c:v>39.5</c:v>
                </c:pt>
                <c:pt idx="2">
                  <c:v>39.9</c:v>
                </c:pt>
                <c:pt idx="3">
                  <c:v>42.7</c:v>
                </c:pt>
                <c:pt idx="4">
                  <c:v>42.7</c:v>
                </c:pt>
                <c:pt idx="5">
                  <c:v>32.6</c:v>
                </c:pt>
                <c:pt idx="7">
                  <c:v>31.2</c:v>
                </c:pt>
                <c:pt idx="8">
                  <c:v>38</c:v>
                </c:pt>
                <c:pt idx="9">
                  <c:v>38.700000000000003</c:v>
                </c:pt>
                <c:pt idx="10">
                  <c:v>71.400000000000006</c:v>
                </c:pt>
                <c:pt idx="12">
                  <c:v>37.4</c:v>
                </c:pt>
                <c:pt idx="13">
                  <c:v>41.6</c:v>
                </c:pt>
                <c:pt idx="15">
                  <c:v>40.700000000000003</c:v>
                </c:pt>
                <c:pt idx="16">
                  <c:v>37.700000000000003</c:v>
                </c:pt>
                <c:pt idx="18">
                  <c:v>22.6</c:v>
                </c:pt>
                <c:pt idx="19">
                  <c:v>38.299999999999997</c:v>
                </c:pt>
                <c:pt idx="20">
                  <c:v>52.3</c:v>
                </c:pt>
                <c:pt idx="21">
                  <c:v>27.6</c:v>
                </c:pt>
                <c:pt idx="22">
                  <c:v>40.5</c:v>
                </c:pt>
                <c:pt idx="24">
                  <c:v>6.4</c:v>
                </c:pt>
                <c:pt idx="25">
                  <c:v>37.700000000000003</c:v>
                </c:pt>
                <c:pt idx="26">
                  <c:v>51.2</c:v>
                </c:pt>
                <c:pt idx="27">
                  <c:v>22.1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51-4616-AFED-91F295EC52D8}"/>
            </c:ext>
          </c:extLst>
        </c:ser>
        <c:ser>
          <c:idx val="3"/>
          <c:order val="3"/>
          <c:tx>
            <c:strRef>
              <c:f>Hoja1!$A$5</c:f>
              <c:strCache>
                <c:ptCount val="1"/>
                <c:pt idx="0">
                  <c:v>Ns7 Nr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Hoja1!$B$1:$AC$1</c:f>
              <c:strCache>
                <c:ptCount val="28"/>
                <c:pt idx="0">
                  <c:v>Total</c:v>
                </c:pt>
                <c:pt idx="2">
                  <c:v>A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7">
                  <c:v>18-29</c:v>
                </c:pt>
                <c:pt idx="8">
                  <c:v>30-44</c:v>
                </c:pt>
                <c:pt idx="9">
                  <c:v>45-59</c:v>
                </c:pt>
                <c:pt idx="10">
                  <c:v>60-más</c:v>
                </c:pt>
                <c:pt idx="12">
                  <c:v>Hombre</c:v>
                </c:pt>
                <c:pt idx="13">
                  <c:v>Mujer</c:v>
                </c:pt>
                <c:pt idx="15">
                  <c:v>Provincias</c:v>
                </c:pt>
                <c:pt idx="16">
                  <c:v>Lima</c:v>
                </c:pt>
                <c:pt idx="18">
                  <c:v>Izquierda</c:v>
                </c:pt>
                <c:pt idx="19">
                  <c:v>Centro</c:v>
                </c:pt>
                <c:pt idx="20">
                  <c:v>Derecha</c:v>
                </c:pt>
                <c:pt idx="21">
                  <c:v>Sin Posición Política</c:v>
                </c:pt>
                <c:pt idx="22">
                  <c:v>No sé</c:v>
                </c:pt>
                <c:pt idx="24">
                  <c:v>Partidario</c:v>
                </c:pt>
                <c:pt idx="25">
                  <c:v>Independiente</c:v>
                </c:pt>
                <c:pt idx="26">
                  <c:v>Opositor</c:v>
                </c:pt>
                <c:pt idx="27">
                  <c:v>Ns/Nr</c:v>
                </c:pt>
              </c:strCache>
            </c:strRef>
          </c:cat>
          <c:val>
            <c:numRef>
              <c:f>Hoja1!$B$5:$AC$5</c:f>
            </c:numRef>
          </c:val>
          <c:extLst>
            <c:ext xmlns:c16="http://schemas.microsoft.com/office/drawing/2014/chart" uri="{C3380CC4-5D6E-409C-BE32-E72D297353CC}">
              <c16:uniqueId val="{00000003-BD51-4616-AFED-91F295EC52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"/>
        <c:overlap val="100"/>
        <c:axId val="94098432"/>
        <c:axId val="48739392"/>
      </c:barChart>
      <c:catAx>
        <c:axId val="9409843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s-ES"/>
          </a:p>
        </c:txPr>
        <c:crossAx val="48739392"/>
        <c:crosses val="autoZero"/>
        <c:auto val="1"/>
        <c:lblAlgn val="ctr"/>
        <c:lblOffset val="100"/>
        <c:noMultiLvlLbl val="0"/>
      </c:catAx>
      <c:valAx>
        <c:axId val="48739392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940984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8144534300298946"/>
          <c:y val="1.1960075572609807E-2"/>
          <c:w val="0.63696742733720779"/>
          <c:h val="4.8561276174422512E-2"/>
        </c:manualLayout>
      </c:layout>
      <c:overlay val="0"/>
      <c:txPr>
        <a:bodyPr/>
        <a:lstStyle/>
        <a:p>
          <a:pPr>
            <a:defRPr sz="105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+mn-lt"/>
          <a:ea typeface="Tahoma" pitchFamily="34" charset="0"/>
          <a:cs typeface="Tahoma" pitchFamily="34" charset="0"/>
        </a:defRPr>
      </a:pPr>
      <a:endParaRPr lang="es-E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915241196946383"/>
          <c:y val="6.293834651514886E-2"/>
          <c:w val="0.53286836165761453"/>
          <c:h val="0.82660844454576821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Hoja1!$A$5</c:f>
              <c:strCache>
                <c:ptCount val="1"/>
                <c:pt idx="0">
                  <c:v>Ns/ Nr</c:v>
                </c:pt>
              </c:strCache>
            </c:strRef>
          </c:tx>
          <c:spPr>
            <a:pattFill prst="ltUpDiag">
              <a:fgClr>
                <a:srgbClr val="000000"/>
              </a:fgClr>
              <a:bgClr>
                <a:sysClr val="window" lastClr="FFFFFF"/>
              </a:bgClr>
            </a:pattFill>
          </c:spPr>
          <c:invertIfNegative val="0"/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Hoja1!$B$1:$B$1</c:f>
              <c:strCache>
                <c:ptCount val="1"/>
                <c:pt idx="0">
                  <c:v>May - 22 (N: 1026)</c:v>
                </c:pt>
              </c:strCache>
            </c:strRef>
          </c:cat>
          <c:val>
            <c:numRef>
              <c:f>Hoja1!$B$5:$B$5</c:f>
              <c:numCache>
                <c:formatCode>General</c:formatCode>
                <c:ptCount val="1"/>
                <c:pt idx="0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50-499B-B8BD-277B1411171F}"/>
            </c:ext>
          </c:extLst>
        </c:ser>
        <c:ser>
          <c:idx val="1"/>
          <c:order val="1"/>
          <c:tx>
            <c:strRef>
              <c:f>Hoja1!$A$4</c:f>
              <c:strCache>
                <c:ptCount val="1"/>
                <c:pt idx="0">
                  <c:v>En retroceso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ysClr val="window" lastClr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Hoja1!$B$1:$B$1</c:f>
              <c:strCache>
                <c:ptCount val="1"/>
                <c:pt idx="0">
                  <c:v>May - 22 (N: 1026)</c:v>
                </c:pt>
              </c:strCache>
            </c:strRef>
          </c:cat>
          <c:val>
            <c:numRef>
              <c:f>Hoja1!$B$4:$B$4</c:f>
              <c:numCache>
                <c:formatCode>General</c:formatCode>
                <c:ptCount val="1"/>
                <c:pt idx="0">
                  <c:v>39.5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50-499B-B8BD-277B1411171F}"/>
            </c:ext>
          </c:extLst>
        </c:ser>
        <c:ser>
          <c:idx val="2"/>
          <c:order val="2"/>
          <c:tx>
            <c:strRef>
              <c:f>Hoja1!$A$3</c:f>
              <c:strCache>
                <c:ptCount val="1"/>
                <c:pt idx="0">
                  <c:v>Estancado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Hoja1!$B$1:$B$1</c:f>
              <c:strCache>
                <c:ptCount val="1"/>
                <c:pt idx="0">
                  <c:v>May - 22 (N: 1026)</c:v>
                </c:pt>
              </c:strCache>
            </c:strRef>
          </c:cat>
          <c:val>
            <c:numRef>
              <c:f>Hoja1!$B$3:$B$3</c:f>
              <c:numCache>
                <c:formatCode>General</c:formatCode>
                <c:ptCount val="1"/>
                <c:pt idx="0">
                  <c:v>50.1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50-499B-B8BD-277B1411171F}"/>
            </c:ext>
          </c:extLst>
        </c:ser>
        <c:ser>
          <c:idx val="0"/>
          <c:order val="3"/>
          <c:tx>
            <c:strRef>
              <c:f>Hoja1!$A$2</c:f>
              <c:strCache>
                <c:ptCount val="1"/>
                <c:pt idx="0">
                  <c:v>Progresando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Hoja1!$B$1:$B$1</c:f>
              <c:strCache>
                <c:ptCount val="1"/>
                <c:pt idx="0">
                  <c:v>May - 22 (N: 1026)</c:v>
                </c:pt>
              </c:strCache>
            </c:strRef>
          </c:cat>
          <c:val>
            <c:numRef>
              <c:f>Hoja1!$B$2:$B$2</c:f>
              <c:numCache>
                <c:formatCode>General</c:formatCode>
                <c:ptCount val="1"/>
                <c:pt idx="0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50-499B-B8BD-277B141117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00"/>
        <c:axId val="94099456"/>
        <c:axId val="48737088"/>
      </c:barChart>
      <c:catAx>
        <c:axId val="94099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s-ES"/>
          </a:p>
        </c:txPr>
        <c:crossAx val="48737088"/>
        <c:crosses val="autoZero"/>
        <c:auto val="1"/>
        <c:lblAlgn val="ctr"/>
        <c:lblOffset val="100"/>
        <c:noMultiLvlLbl val="0"/>
      </c:catAx>
      <c:valAx>
        <c:axId val="48737088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409945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2.0045051384515906E-2"/>
          <c:y val="0.22473807624068712"/>
          <c:w val="0.27090965863698385"/>
          <c:h val="0.6119858736234694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+mn-lt"/>
        </a:defRPr>
      </a:pPr>
      <a:endParaRPr lang="es-E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0.00923</cdr:x>
      <cdr:y>0.88142</cdr:y>
    </cdr:from>
    <cdr:to>
      <cdr:x>0.94678</cdr:x>
      <cdr:y>0.95117</cdr:y>
    </cdr:to>
    <cdr:sp macro="" textlink="">
      <cdr:nvSpPr>
        <cdr:cNvPr id="2" name="CuadroTexto 22">
          <a:extLst xmlns:a="http://schemas.openxmlformats.org/drawingml/2006/main">
            <a:ext uri="{FF2B5EF4-FFF2-40B4-BE49-F238E27FC236}">
              <a16:creationId xmlns:a16="http://schemas.microsoft.com/office/drawing/2014/main" id="{81D3C7A5-BD99-43A5-87B2-F8F3D273631B}"/>
            </a:ext>
          </a:extLst>
        </cdr:cNvPr>
        <cdr:cNvSpPr txBox="1"/>
      </cdr:nvSpPr>
      <cdr:spPr>
        <a:xfrm xmlns:a="http://schemas.openxmlformats.org/drawingml/2006/main">
          <a:off x="52158" y="3889104"/>
          <a:ext cx="529804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C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s-CL" sz="1400" b="0" i="0" u="none" strike="noStrike" kern="1200" cap="none" spc="0" normalizeH="0" baseline="0" noProof="0" dirty="0">
            <a:ln>
              <a:noFill/>
            </a:ln>
            <a:solidFill>
              <a:srgbClr val="5E5E5E"/>
            </a:solidFill>
            <a:effectLst/>
            <a:uLnTx/>
            <a:uFillTx/>
            <a:latin typeface="Avenir LT Std 35 Light"/>
            <a:ea typeface="+mn-ea"/>
            <a:cs typeface="+mn-cs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0.00923</cdr:x>
      <cdr:y>0.88142</cdr:y>
    </cdr:from>
    <cdr:to>
      <cdr:x>0.94678</cdr:x>
      <cdr:y>0.95117</cdr:y>
    </cdr:to>
    <cdr:sp macro="" textlink="">
      <cdr:nvSpPr>
        <cdr:cNvPr id="2" name="CuadroTexto 22">
          <a:extLst xmlns:a="http://schemas.openxmlformats.org/drawingml/2006/main">
            <a:ext uri="{FF2B5EF4-FFF2-40B4-BE49-F238E27FC236}">
              <a16:creationId xmlns:a16="http://schemas.microsoft.com/office/drawing/2014/main" id="{81D3C7A5-BD99-43A5-87B2-F8F3D273631B}"/>
            </a:ext>
          </a:extLst>
        </cdr:cNvPr>
        <cdr:cNvSpPr txBox="1"/>
      </cdr:nvSpPr>
      <cdr:spPr>
        <a:xfrm xmlns:a="http://schemas.openxmlformats.org/drawingml/2006/main">
          <a:off x="52158" y="3889104"/>
          <a:ext cx="529804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C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s-CL" sz="1400" b="0" i="0" u="none" strike="noStrike" kern="1200" cap="none" spc="0" normalizeH="0" baseline="0" noProof="0" dirty="0">
            <a:ln>
              <a:noFill/>
            </a:ln>
            <a:solidFill>
              <a:srgbClr val="5E5E5E"/>
            </a:solidFill>
            <a:effectLst/>
            <a:uLnTx/>
            <a:uFillTx/>
            <a:latin typeface="Avenir LT Std 35 Light"/>
            <a:ea typeface="+mn-ea"/>
            <a:cs typeface="+mn-cs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0.00923</cdr:x>
      <cdr:y>0.88142</cdr:y>
    </cdr:from>
    <cdr:to>
      <cdr:x>0.94678</cdr:x>
      <cdr:y>0.95117</cdr:y>
    </cdr:to>
    <cdr:sp macro="" textlink="">
      <cdr:nvSpPr>
        <cdr:cNvPr id="2" name="CuadroTexto 22">
          <a:extLst xmlns:a="http://schemas.openxmlformats.org/drawingml/2006/main">
            <a:ext uri="{FF2B5EF4-FFF2-40B4-BE49-F238E27FC236}">
              <a16:creationId xmlns:a16="http://schemas.microsoft.com/office/drawing/2014/main" id="{81D3C7A5-BD99-43A5-87B2-F8F3D273631B}"/>
            </a:ext>
          </a:extLst>
        </cdr:cNvPr>
        <cdr:cNvSpPr txBox="1"/>
      </cdr:nvSpPr>
      <cdr:spPr>
        <a:xfrm xmlns:a="http://schemas.openxmlformats.org/drawingml/2006/main">
          <a:off x="52158" y="3889104"/>
          <a:ext cx="529804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C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s-CL" sz="1400" b="0" i="0" u="none" strike="noStrike" kern="1200" cap="none" spc="0" normalizeH="0" baseline="0" noProof="0" dirty="0">
            <a:ln>
              <a:noFill/>
            </a:ln>
            <a:solidFill>
              <a:srgbClr val="5E5E5E"/>
            </a:solidFill>
            <a:effectLst/>
            <a:uLnTx/>
            <a:uFillTx/>
            <a:latin typeface="Avenir LT Std 35 Light"/>
            <a:ea typeface="+mn-ea"/>
            <a:cs typeface="+mn-cs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0.00923</cdr:x>
      <cdr:y>0.88142</cdr:y>
    </cdr:from>
    <cdr:to>
      <cdr:x>0.94678</cdr:x>
      <cdr:y>0.95117</cdr:y>
    </cdr:to>
    <cdr:sp macro="" textlink="">
      <cdr:nvSpPr>
        <cdr:cNvPr id="2" name="CuadroTexto 22">
          <a:extLst xmlns:a="http://schemas.openxmlformats.org/drawingml/2006/main">
            <a:ext uri="{FF2B5EF4-FFF2-40B4-BE49-F238E27FC236}">
              <a16:creationId xmlns:a16="http://schemas.microsoft.com/office/drawing/2014/main" id="{81D3C7A5-BD99-43A5-87B2-F8F3D273631B}"/>
            </a:ext>
          </a:extLst>
        </cdr:cNvPr>
        <cdr:cNvSpPr txBox="1"/>
      </cdr:nvSpPr>
      <cdr:spPr>
        <a:xfrm xmlns:a="http://schemas.openxmlformats.org/drawingml/2006/main">
          <a:off x="52158" y="3889104"/>
          <a:ext cx="529804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C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s-CL" sz="1400" b="0" i="0" u="none" strike="noStrike" kern="1200" cap="none" spc="0" normalizeH="0" baseline="0" noProof="0" dirty="0">
            <a:ln>
              <a:noFill/>
            </a:ln>
            <a:solidFill>
              <a:srgbClr val="5E5E5E"/>
            </a:solidFill>
            <a:effectLst/>
            <a:uLnTx/>
            <a:uFillTx/>
            <a:latin typeface="Avenir LT Std 35 Light"/>
            <a:ea typeface="+mn-ea"/>
            <a:cs typeface="+mn-cs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0.00923</cdr:x>
      <cdr:y>0.88142</cdr:y>
    </cdr:from>
    <cdr:to>
      <cdr:x>0.94678</cdr:x>
      <cdr:y>0.95117</cdr:y>
    </cdr:to>
    <cdr:sp macro="" textlink="">
      <cdr:nvSpPr>
        <cdr:cNvPr id="2" name="CuadroTexto 22">
          <a:extLst xmlns:a="http://schemas.openxmlformats.org/drawingml/2006/main">
            <a:ext uri="{FF2B5EF4-FFF2-40B4-BE49-F238E27FC236}">
              <a16:creationId xmlns:a16="http://schemas.microsoft.com/office/drawing/2014/main" id="{81D3C7A5-BD99-43A5-87B2-F8F3D273631B}"/>
            </a:ext>
          </a:extLst>
        </cdr:cNvPr>
        <cdr:cNvSpPr txBox="1"/>
      </cdr:nvSpPr>
      <cdr:spPr>
        <a:xfrm xmlns:a="http://schemas.openxmlformats.org/drawingml/2006/main">
          <a:off x="52158" y="3889104"/>
          <a:ext cx="529804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C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s-CL" sz="1400" b="0" i="0" u="none" strike="noStrike" kern="1200" cap="none" spc="0" normalizeH="0" baseline="0" noProof="0" dirty="0">
            <a:ln>
              <a:noFill/>
            </a:ln>
            <a:solidFill>
              <a:srgbClr val="5E5E5E"/>
            </a:solidFill>
            <a:effectLst/>
            <a:uLnTx/>
            <a:uFillTx/>
            <a:latin typeface="Avenir LT Std 35 Light"/>
            <a:ea typeface="+mn-ea"/>
            <a:cs typeface="+mn-cs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0.00923</cdr:x>
      <cdr:y>0.88142</cdr:y>
    </cdr:from>
    <cdr:to>
      <cdr:x>0.94678</cdr:x>
      <cdr:y>0.95117</cdr:y>
    </cdr:to>
    <cdr:sp macro="" textlink="">
      <cdr:nvSpPr>
        <cdr:cNvPr id="2" name="CuadroTexto 22">
          <a:extLst xmlns:a="http://schemas.openxmlformats.org/drawingml/2006/main">
            <a:ext uri="{FF2B5EF4-FFF2-40B4-BE49-F238E27FC236}">
              <a16:creationId xmlns:a16="http://schemas.microsoft.com/office/drawing/2014/main" id="{81D3C7A5-BD99-43A5-87B2-F8F3D273631B}"/>
            </a:ext>
          </a:extLst>
        </cdr:cNvPr>
        <cdr:cNvSpPr txBox="1"/>
      </cdr:nvSpPr>
      <cdr:spPr>
        <a:xfrm xmlns:a="http://schemas.openxmlformats.org/drawingml/2006/main">
          <a:off x="52158" y="3889104"/>
          <a:ext cx="529804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C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s-CL" sz="1400" b="0" i="0" u="none" strike="noStrike" kern="1200" cap="none" spc="0" normalizeH="0" baseline="0" noProof="0" dirty="0">
            <a:ln>
              <a:noFill/>
            </a:ln>
            <a:solidFill>
              <a:srgbClr val="5E5E5E"/>
            </a:solidFill>
            <a:effectLst/>
            <a:uLnTx/>
            <a:uFillTx/>
            <a:latin typeface="Avenir LT Std 35 Light"/>
            <a:ea typeface="+mn-ea"/>
            <a:cs typeface="+mn-cs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0.00923</cdr:x>
      <cdr:y>0.88142</cdr:y>
    </cdr:from>
    <cdr:to>
      <cdr:x>0.94678</cdr:x>
      <cdr:y>0.95117</cdr:y>
    </cdr:to>
    <cdr:sp macro="" textlink="">
      <cdr:nvSpPr>
        <cdr:cNvPr id="2" name="CuadroTexto 22">
          <a:extLst xmlns:a="http://schemas.openxmlformats.org/drawingml/2006/main">
            <a:ext uri="{FF2B5EF4-FFF2-40B4-BE49-F238E27FC236}">
              <a16:creationId xmlns:a16="http://schemas.microsoft.com/office/drawing/2014/main" id="{81D3C7A5-BD99-43A5-87B2-F8F3D273631B}"/>
            </a:ext>
          </a:extLst>
        </cdr:cNvPr>
        <cdr:cNvSpPr txBox="1"/>
      </cdr:nvSpPr>
      <cdr:spPr>
        <a:xfrm xmlns:a="http://schemas.openxmlformats.org/drawingml/2006/main">
          <a:off x="52158" y="3889104"/>
          <a:ext cx="529804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C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s-CL" sz="1400" b="0" i="0" u="none" strike="noStrike" kern="1200" cap="none" spc="0" normalizeH="0" baseline="0" noProof="0" dirty="0">
            <a:ln>
              <a:noFill/>
            </a:ln>
            <a:solidFill>
              <a:srgbClr val="5E5E5E"/>
            </a:solidFill>
            <a:effectLst/>
            <a:uLnTx/>
            <a:uFillTx/>
            <a:latin typeface="Avenir LT Std 35 Light"/>
            <a:ea typeface="+mn-ea"/>
            <a:cs typeface="+mn-cs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E79B9C-89AB-1942-8309-A54CDA57B8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419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CD13D3-0340-0C43-A5B0-53017D3A26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58A80-61C8-9F43-8D26-620E7E1995D4}" type="datetimeFigureOut">
              <a:rPr lang="en-419" smtClean="0"/>
              <a:t>06/15/2022</a:t>
            </a:fld>
            <a:endParaRPr lang="en-419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6A34A0-0C85-6C44-AFE1-9F9941931D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419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46804D-D701-9040-846D-14AF8180E0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CE9B6-7EA5-4B43-BDB3-F5251E47CC06}" type="slidenum">
              <a:rPr lang="en-419" smtClean="0"/>
              <a:t>‹Nº›</a:t>
            </a:fld>
            <a:endParaRPr lang="en-419"/>
          </a:p>
        </p:txBody>
      </p:sp>
    </p:spTree>
    <p:extLst>
      <p:ext uri="{BB962C8B-B14F-4D97-AF65-F5344CB8AC3E}">
        <p14:creationId xmlns:p14="http://schemas.microsoft.com/office/powerpoint/2010/main" val="2000035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4B55C-B054-4F6D-AD22-40D0195B43D6}" type="datetimeFigureOut">
              <a:rPr lang="es-CL" smtClean="0"/>
              <a:t>15-06-2022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B194B-36C4-4ED9-A168-6920CEC135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6919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9B194B-36C4-4ED9-A168-6920CEC13595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865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B194B-36C4-4ED9-A168-6920CEC13595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5425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9B194B-36C4-4ED9-A168-6920CEC13595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341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B194B-36C4-4ED9-A168-6920CEC13595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7406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B194B-36C4-4ED9-A168-6920CEC13595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2021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9B194B-36C4-4ED9-A168-6920CEC13595}" type="slidenum">
              <a:rPr lang="es-CL" smtClean="0"/>
              <a:t>26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8145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9B194B-36C4-4ED9-A168-6920CEC13595}" type="slidenum">
              <a:rPr lang="es-CL" smtClean="0"/>
              <a:t>39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6067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9B194B-36C4-4ED9-A168-6920CEC13595}" type="slidenum">
              <a:rPr lang="es-CL" smtClean="0"/>
              <a:t>40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2943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ortada Pulso Ciudada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559" y="5831839"/>
            <a:ext cx="3018765" cy="38824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82" b="5113"/>
          <a:stretch/>
        </p:blipFill>
        <p:spPr>
          <a:xfrm>
            <a:off x="0" y="-60960"/>
            <a:ext cx="12191999" cy="5242560"/>
          </a:xfrm>
          <a:prstGeom prst="rect">
            <a:avLst/>
          </a:prstGeom>
        </p:spPr>
      </p:pic>
      <p:sp>
        <p:nvSpPr>
          <p:cNvPr id="69" name="Rectángulo 68"/>
          <p:cNvSpPr/>
          <p:nvPr userDrawn="1"/>
        </p:nvSpPr>
        <p:spPr>
          <a:xfrm>
            <a:off x="700087" y="1164218"/>
            <a:ext cx="6318451" cy="3183649"/>
          </a:xfrm>
          <a:prstGeom prst="rect">
            <a:avLst/>
          </a:prstGeom>
          <a:solidFill>
            <a:schemeClr val="tx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947804" y="1438906"/>
            <a:ext cx="5739194" cy="1610366"/>
          </a:xfrm>
        </p:spPr>
        <p:txBody>
          <a:bodyPr lIns="0" tIns="0" rIns="0" bIns="0" anchor="ctr"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Avenir LT Std 65 Medium" panose="020B0603020203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47803" y="3248250"/>
            <a:ext cx="5739195" cy="807124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venir LT Std 65 Medium" panose="020B0603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grpSp>
        <p:nvGrpSpPr>
          <p:cNvPr id="21" name="Grupo 20"/>
          <p:cNvGrpSpPr/>
          <p:nvPr userDrawn="1"/>
        </p:nvGrpSpPr>
        <p:grpSpPr>
          <a:xfrm>
            <a:off x="1" y="5076386"/>
            <a:ext cx="12191999" cy="127156"/>
            <a:chOff x="1" y="5076386"/>
            <a:chExt cx="12776727" cy="97277"/>
          </a:xfrm>
        </p:grpSpPr>
        <p:grpSp>
          <p:nvGrpSpPr>
            <p:cNvPr id="19" name="Grupo 18"/>
            <p:cNvGrpSpPr/>
            <p:nvPr userDrawn="1"/>
          </p:nvGrpSpPr>
          <p:grpSpPr>
            <a:xfrm>
              <a:off x="1" y="5076386"/>
              <a:ext cx="6389966" cy="97277"/>
              <a:chOff x="-156477" y="5076387"/>
              <a:chExt cx="6031153" cy="97276"/>
            </a:xfrm>
          </p:grpSpPr>
          <p:sp>
            <p:nvSpPr>
              <p:cNvPr id="18" name="Rectángulo 17"/>
              <p:cNvSpPr/>
              <p:nvPr userDrawn="1"/>
            </p:nvSpPr>
            <p:spPr>
              <a:xfrm>
                <a:off x="4668447" y="5076387"/>
                <a:ext cx="1206229" cy="9727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3" name="Rectángulo 22"/>
              <p:cNvSpPr/>
              <p:nvPr userDrawn="1"/>
            </p:nvSpPr>
            <p:spPr>
              <a:xfrm>
                <a:off x="1049754" y="5076387"/>
                <a:ext cx="1206231" cy="9727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4" name="Rectángulo 23"/>
              <p:cNvSpPr/>
              <p:nvPr userDrawn="1"/>
            </p:nvSpPr>
            <p:spPr>
              <a:xfrm>
                <a:off x="-156477" y="5076387"/>
                <a:ext cx="1206231" cy="9727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5" name="Rectángulo 24"/>
              <p:cNvSpPr/>
              <p:nvPr userDrawn="1"/>
            </p:nvSpPr>
            <p:spPr>
              <a:xfrm>
                <a:off x="2255984" y="5076387"/>
                <a:ext cx="1206231" cy="9727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dirty="0"/>
              </a:p>
            </p:txBody>
          </p:sp>
          <p:sp>
            <p:nvSpPr>
              <p:cNvPr id="27" name="Rectángulo 26"/>
              <p:cNvSpPr/>
              <p:nvPr userDrawn="1"/>
            </p:nvSpPr>
            <p:spPr>
              <a:xfrm>
                <a:off x="3462215" y="5076387"/>
                <a:ext cx="1206231" cy="97276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29" name="Grupo 28"/>
            <p:cNvGrpSpPr/>
            <p:nvPr userDrawn="1"/>
          </p:nvGrpSpPr>
          <p:grpSpPr>
            <a:xfrm>
              <a:off x="6386762" y="5076386"/>
              <a:ext cx="6389966" cy="97277"/>
              <a:chOff x="-156477" y="5076387"/>
              <a:chExt cx="6031153" cy="97276"/>
            </a:xfrm>
          </p:grpSpPr>
          <p:sp>
            <p:nvSpPr>
              <p:cNvPr id="30" name="Rectángulo 29"/>
              <p:cNvSpPr/>
              <p:nvPr userDrawn="1"/>
            </p:nvSpPr>
            <p:spPr>
              <a:xfrm>
                <a:off x="4668447" y="5076387"/>
                <a:ext cx="1206229" cy="9727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1" name="Rectángulo 30"/>
              <p:cNvSpPr/>
              <p:nvPr userDrawn="1"/>
            </p:nvSpPr>
            <p:spPr>
              <a:xfrm>
                <a:off x="1049754" y="5076387"/>
                <a:ext cx="1206231" cy="9727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2" name="Rectángulo 31"/>
              <p:cNvSpPr/>
              <p:nvPr userDrawn="1"/>
            </p:nvSpPr>
            <p:spPr>
              <a:xfrm>
                <a:off x="-156477" y="5076387"/>
                <a:ext cx="1206231" cy="9727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3" name="Rectángulo 32"/>
              <p:cNvSpPr/>
              <p:nvPr userDrawn="1"/>
            </p:nvSpPr>
            <p:spPr>
              <a:xfrm>
                <a:off x="2255984" y="5076387"/>
                <a:ext cx="1206231" cy="9727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dirty="0"/>
              </a:p>
            </p:txBody>
          </p:sp>
          <p:sp>
            <p:nvSpPr>
              <p:cNvPr id="34" name="Rectángulo 33"/>
              <p:cNvSpPr/>
              <p:nvPr userDrawn="1"/>
            </p:nvSpPr>
            <p:spPr>
              <a:xfrm>
                <a:off x="3462215" y="5076387"/>
                <a:ext cx="1206231" cy="97276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</p:grpSp>
      <p:grpSp>
        <p:nvGrpSpPr>
          <p:cNvPr id="101" name="Grupo 100"/>
          <p:cNvGrpSpPr/>
          <p:nvPr userDrawn="1"/>
        </p:nvGrpSpPr>
        <p:grpSpPr>
          <a:xfrm>
            <a:off x="4153742" y="1284585"/>
            <a:ext cx="2668072" cy="2949981"/>
            <a:chOff x="-2136571" y="3795429"/>
            <a:chExt cx="841375" cy="930275"/>
          </a:xfrm>
          <a:solidFill>
            <a:schemeClr val="bg1">
              <a:alpha val="29000"/>
            </a:schemeClr>
          </a:solidFill>
        </p:grpSpPr>
        <p:sp>
          <p:nvSpPr>
            <p:cNvPr id="94" name="Freeform 35"/>
            <p:cNvSpPr>
              <a:spLocks/>
            </p:cNvSpPr>
            <p:nvPr userDrawn="1"/>
          </p:nvSpPr>
          <p:spPr bwMode="auto">
            <a:xfrm>
              <a:off x="-2136571" y="4163729"/>
              <a:ext cx="103188" cy="223838"/>
            </a:xfrm>
            <a:custGeom>
              <a:avLst/>
              <a:gdLst>
                <a:gd name="T0" fmla="*/ 64 w 64"/>
                <a:gd name="T1" fmla="*/ 32 h 138"/>
                <a:gd name="T2" fmla="*/ 64 w 64"/>
                <a:gd name="T3" fmla="*/ 106 h 138"/>
                <a:gd name="T4" fmla="*/ 32 w 64"/>
                <a:gd name="T5" fmla="*/ 138 h 138"/>
                <a:gd name="T6" fmla="*/ 32 w 64"/>
                <a:gd name="T7" fmla="*/ 138 h 138"/>
                <a:gd name="T8" fmla="*/ 0 w 64"/>
                <a:gd name="T9" fmla="*/ 106 h 138"/>
                <a:gd name="T10" fmla="*/ 0 w 64"/>
                <a:gd name="T11" fmla="*/ 32 h 138"/>
                <a:gd name="T12" fmla="*/ 32 w 64"/>
                <a:gd name="T13" fmla="*/ 0 h 138"/>
                <a:gd name="T14" fmla="*/ 32 w 64"/>
                <a:gd name="T15" fmla="*/ 0 h 138"/>
                <a:gd name="T16" fmla="*/ 64 w 64"/>
                <a:gd name="T17" fmla="*/ 3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38">
                  <a:moveTo>
                    <a:pt x="64" y="32"/>
                  </a:moveTo>
                  <a:cubicBezTo>
                    <a:pt x="64" y="106"/>
                    <a:pt x="64" y="106"/>
                    <a:pt x="64" y="106"/>
                  </a:cubicBezTo>
                  <a:cubicBezTo>
                    <a:pt x="64" y="123"/>
                    <a:pt x="49" y="138"/>
                    <a:pt x="32" y="138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14" y="138"/>
                    <a:pt x="0" y="123"/>
                    <a:pt x="0" y="1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95" name="Freeform 36"/>
            <p:cNvSpPr>
              <a:spLocks/>
            </p:cNvSpPr>
            <p:nvPr userDrawn="1"/>
          </p:nvSpPr>
          <p:spPr bwMode="auto">
            <a:xfrm>
              <a:off x="-1396796" y="4052604"/>
              <a:ext cx="101600" cy="223838"/>
            </a:xfrm>
            <a:custGeom>
              <a:avLst/>
              <a:gdLst>
                <a:gd name="T0" fmla="*/ 63 w 63"/>
                <a:gd name="T1" fmla="*/ 32 h 138"/>
                <a:gd name="T2" fmla="*/ 63 w 63"/>
                <a:gd name="T3" fmla="*/ 106 h 138"/>
                <a:gd name="T4" fmla="*/ 31 w 63"/>
                <a:gd name="T5" fmla="*/ 138 h 138"/>
                <a:gd name="T6" fmla="*/ 31 w 63"/>
                <a:gd name="T7" fmla="*/ 138 h 138"/>
                <a:gd name="T8" fmla="*/ 0 w 63"/>
                <a:gd name="T9" fmla="*/ 106 h 138"/>
                <a:gd name="T10" fmla="*/ 0 w 63"/>
                <a:gd name="T11" fmla="*/ 32 h 138"/>
                <a:gd name="T12" fmla="*/ 31 w 63"/>
                <a:gd name="T13" fmla="*/ 0 h 138"/>
                <a:gd name="T14" fmla="*/ 31 w 63"/>
                <a:gd name="T15" fmla="*/ 0 h 138"/>
                <a:gd name="T16" fmla="*/ 63 w 63"/>
                <a:gd name="T17" fmla="*/ 3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38">
                  <a:moveTo>
                    <a:pt x="63" y="32"/>
                  </a:moveTo>
                  <a:cubicBezTo>
                    <a:pt x="63" y="106"/>
                    <a:pt x="63" y="106"/>
                    <a:pt x="63" y="106"/>
                  </a:cubicBezTo>
                  <a:cubicBezTo>
                    <a:pt x="63" y="123"/>
                    <a:pt x="49" y="138"/>
                    <a:pt x="31" y="138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14" y="138"/>
                    <a:pt x="0" y="123"/>
                    <a:pt x="0" y="1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9" y="0"/>
                    <a:pt x="63" y="15"/>
                    <a:pt x="63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96" name="Freeform 37"/>
            <p:cNvSpPr>
              <a:spLocks/>
            </p:cNvSpPr>
            <p:nvPr userDrawn="1"/>
          </p:nvSpPr>
          <p:spPr bwMode="auto">
            <a:xfrm>
              <a:off x="-1952421" y="3908141"/>
              <a:ext cx="103188" cy="153988"/>
            </a:xfrm>
            <a:custGeom>
              <a:avLst/>
              <a:gdLst>
                <a:gd name="T0" fmla="*/ 64 w 64"/>
                <a:gd name="T1" fmla="*/ 32 h 95"/>
                <a:gd name="T2" fmla="*/ 64 w 64"/>
                <a:gd name="T3" fmla="*/ 63 h 95"/>
                <a:gd name="T4" fmla="*/ 32 w 64"/>
                <a:gd name="T5" fmla="*/ 95 h 95"/>
                <a:gd name="T6" fmla="*/ 32 w 64"/>
                <a:gd name="T7" fmla="*/ 95 h 95"/>
                <a:gd name="T8" fmla="*/ 0 w 64"/>
                <a:gd name="T9" fmla="*/ 63 h 95"/>
                <a:gd name="T10" fmla="*/ 0 w 64"/>
                <a:gd name="T11" fmla="*/ 32 h 95"/>
                <a:gd name="T12" fmla="*/ 32 w 64"/>
                <a:gd name="T13" fmla="*/ 0 h 95"/>
                <a:gd name="T14" fmla="*/ 32 w 64"/>
                <a:gd name="T15" fmla="*/ 0 h 95"/>
                <a:gd name="T16" fmla="*/ 64 w 64"/>
                <a:gd name="T17" fmla="*/ 3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95">
                  <a:moveTo>
                    <a:pt x="64" y="32"/>
                  </a:moveTo>
                  <a:cubicBezTo>
                    <a:pt x="64" y="63"/>
                    <a:pt x="64" y="63"/>
                    <a:pt x="64" y="63"/>
                  </a:cubicBezTo>
                  <a:cubicBezTo>
                    <a:pt x="64" y="80"/>
                    <a:pt x="49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14" y="95"/>
                    <a:pt x="0" y="80"/>
                    <a:pt x="0" y="6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9" y="0"/>
                    <a:pt x="64" y="15"/>
                    <a:pt x="64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97" name="Freeform 38"/>
            <p:cNvSpPr>
              <a:spLocks/>
            </p:cNvSpPr>
            <p:nvPr userDrawn="1"/>
          </p:nvSpPr>
          <p:spPr bwMode="auto">
            <a:xfrm>
              <a:off x="-1952421" y="4104991"/>
              <a:ext cx="103188" cy="444500"/>
            </a:xfrm>
            <a:custGeom>
              <a:avLst/>
              <a:gdLst>
                <a:gd name="T0" fmla="*/ 64 w 64"/>
                <a:gd name="T1" fmla="*/ 32 h 274"/>
                <a:gd name="T2" fmla="*/ 64 w 64"/>
                <a:gd name="T3" fmla="*/ 242 h 274"/>
                <a:gd name="T4" fmla="*/ 32 w 64"/>
                <a:gd name="T5" fmla="*/ 274 h 274"/>
                <a:gd name="T6" fmla="*/ 32 w 64"/>
                <a:gd name="T7" fmla="*/ 274 h 274"/>
                <a:gd name="T8" fmla="*/ 0 w 64"/>
                <a:gd name="T9" fmla="*/ 242 h 274"/>
                <a:gd name="T10" fmla="*/ 0 w 64"/>
                <a:gd name="T11" fmla="*/ 32 h 274"/>
                <a:gd name="T12" fmla="*/ 32 w 64"/>
                <a:gd name="T13" fmla="*/ 0 h 274"/>
                <a:gd name="T14" fmla="*/ 32 w 64"/>
                <a:gd name="T15" fmla="*/ 0 h 274"/>
                <a:gd name="T16" fmla="*/ 64 w 64"/>
                <a:gd name="T17" fmla="*/ 32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74">
                  <a:moveTo>
                    <a:pt x="64" y="32"/>
                  </a:moveTo>
                  <a:cubicBezTo>
                    <a:pt x="64" y="242"/>
                    <a:pt x="64" y="242"/>
                    <a:pt x="64" y="242"/>
                  </a:cubicBezTo>
                  <a:cubicBezTo>
                    <a:pt x="64" y="260"/>
                    <a:pt x="49" y="274"/>
                    <a:pt x="32" y="274"/>
                  </a:cubicBezTo>
                  <a:cubicBezTo>
                    <a:pt x="32" y="274"/>
                    <a:pt x="32" y="274"/>
                    <a:pt x="32" y="274"/>
                  </a:cubicBezTo>
                  <a:cubicBezTo>
                    <a:pt x="14" y="274"/>
                    <a:pt x="0" y="260"/>
                    <a:pt x="0" y="24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98" name="Freeform 39"/>
            <p:cNvSpPr>
              <a:spLocks/>
            </p:cNvSpPr>
            <p:nvPr userDrawn="1"/>
          </p:nvSpPr>
          <p:spPr bwMode="auto">
            <a:xfrm>
              <a:off x="-1768271" y="3795429"/>
              <a:ext cx="104775" cy="930275"/>
            </a:xfrm>
            <a:custGeom>
              <a:avLst/>
              <a:gdLst>
                <a:gd name="T0" fmla="*/ 64 w 64"/>
                <a:gd name="T1" fmla="*/ 32 h 573"/>
                <a:gd name="T2" fmla="*/ 64 w 64"/>
                <a:gd name="T3" fmla="*/ 541 h 573"/>
                <a:gd name="T4" fmla="*/ 32 w 64"/>
                <a:gd name="T5" fmla="*/ 573 h 573"/>
                <a:gd name="T6" fmla="*/ 32 w 64"/>
                <a:gd name="T7" fmla="*/ 573 h 573"/>
                <a:gd name="T8" fmla="*/ 0 w 64"/>
                <a:gd name="T9" fmla="*/ 541 h 573"/>
                <a:gd name="T10" fmla="*/ 0 w 64"/>
                <a:gd name="T11" fmla="*/ 32 h 573"/>
                <a:gd name="T12" fmla="*/ 32 w 64"/>
                <a:gd name="T13" fmla="*/ 0 h 573"/>
                <a:gd name="T14" fmla="*/ 32 w 64"/>
                <a:gd name="T15" fmla="*/ 0 h 573"/>
                <a:gd name="T16" fmla="*/ 64 w 64"/>
                <a:gd name="T17" fmla="*/ 32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573">
                  <a:moveTo>
                    <a:pt x="64" y="32"/>
                  </a:moveTo>
                  <a:cubicBezTo>
                    <a:pt x="64" y="541"/>
                    <a:pt x="64" y="541"/>
                    <a:pt x="64" y="541"/>
                  </a:cubicBezTo>
                  <a:cubicBezTo>
                    <a:pt x="64" y="559"/>
                    <a:pt x="50" y="573"/>
                    <a:pt x="32" y="573"/>
                  </a:cubicBezTo>
                  <a:cubicBezTo>
                    <a:pt x="32" y="573"/>
                    <a:pt x="32" y="573"/>
                    <a:pt x="32" y="573"/>
                  </a:cubicBezTo>
                  <a:cubicBezTo>
                    <a:pt x="15" y="573"/>
                    <a:pt x="0" y="559"/>
                    <a:pt x="0" y="54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5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0" y="0"/>
                    <a:pt x="64" y="15"/>
                    <a:pt x="64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99" name="Freeform 40"/>
            <p:cNvSpPr>
              <a:spLocks/>
            </p:cNvSpPr>
            <p:nvPr userDrawn="1"/>
          </p:nvSpPr>
          <p:spPr bwMode="auto">
            <a:xfrm>
              <a:off x="-1582534" y="4363754"/>
              <a:ext cx="103188" cy="152400"/>
            </a:xfrm>
            <a:custGeom>
              <a:avLst/>
              <a:gdLst>
                <a:gd name="T0" fmla="*/ 64 w 64"/>
                <a:gd name="T1" fmla="*/ 32 h 94"/>
                <a:gd name="T2" fmla="*/ 64 w 64"/>
                <a:gd name="T3" fmla="*/ 62 h 94"/>
                <a:gd name="T4" fmla="*/ 32 w 64"/>
                <a:gd name="T5" fmla="*/ 94 h 94"/>
                <a:gd name="T6" fmla="*/ 32 w 64"/>
                <a:gd name="T7" fmla="*/ 94 h 94"/>
                <a:gd name="T8" fmla="*/ 0 w 64"/>
                <a:gd name="T9" fmla="*/ 62 h 94"/>
                <a:gd name="T10" fmla="*/ 0 w 64"/>
                <a:gd name="T11" fmla="*/ 32 h 94"/>
                <a:gd name="T12" fmla="*/ 32 w 64"/>
                <a:gd name="T13" fmla="*/ 0 h 94"/>
                <a:gd name="T14" fmla="*/ 32 w 64"/>
                <a:gd name="T15" fmla="*/ 0 h 94"/>
                <a:gd name="T16" fmla="*/ 64 w 64"/>
                <a:gd name="T17" fmla="*/ 3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94">
                  <a:moveTo>
                    <a:pt x="64" y="32"/>
                  </a:moveTo>
                  <a:cubicBezTo>
                    <a:pt x="64" y="62"/>
                    <a:pt x="64" y="62"/>
                    <a:pt x="64" y="62"/>
                  </a:cubicBezTo>
                  <a:cubicBezTo>
                    <a:pt x="64" y="80"/>
                    <a:pt x="50" y="94"/>
                    <a:pt x="32" y="9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15" y="94"/>
                    <a:pt x="0" y="80"/>
                    <a:pt x="0" y="6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5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00" name="Freeform 41"/>
            <p:cNvSpPr>
              <a:spLocks/>
            </p:cNvSpPr>
            <p:nvPr userDrawn="1"/>
          </p:nvSpPr>
          <p:spPr bwMode="auto">
            <a:xfrm>
              <a:off x="-1582534" y="3924016"/>
              <a:ext cx="103188" cy="388938"/>
            </a:xfrm>
            <a:custGeom>
              <a:avLst/>
              <a:gdLst>
                <a:gd name="T0" fmla="*/ 64 w 64"/>
                <a:gd name="T1" fmla="*/ 32 h 240"/>
                <a:gd name="T2" fmla="*/ 64 w 64"/>
                <a:gd name="T3" fmla="*/ 208 h 240"/>
                <a:gd name="T4" fmla="*/ 32 w 64"/>
                <a:gd name="T5" fmla="*/ 240 h 240"/>
                <a:gd name="T6" fmla="*/ 32 w 64"/>
                <a:gd name="T7" fmla="*/ 240 h 240"/>
                <a:gd name="T8" fmla="*/ 0 w 64"/>
                <a:gd name="T9" fmla="*/ 208 h 240"/>
                <a:gd name="T10" fmla="*/ 0 w 64"/>
                <a:gd name="T11" fmla="*/ 32 h 240"/>
                <a:gd name="T12" fmla="*/ 32 w 64"/>
                <a:gd name="T13" fmla="*/ 0 h 240"/>
                <a:gd name="T14" fmla="*/ 32 w 64"/>
                <a:gd name="T15" fmla="*/ 0 h 240"/>
                <a:gd name="T16" fmla="*/ 64 w 64"/>
                <a:gd name="T17" fmla="*/ 3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40">
                  <a:moveTo>
                    <a:pt x="64" y="32"/>
                  </a:moveTo>
                  <a:cubicBezTo>
                    <a:pt x="64" y="208"/>
                    <a:pt x="64" y="208"/>
                    <a:pt x="64" y="208"/>
                  </a:cubicBezTo>
                  <a:cubicBezTo>
                    <a:pt x="64" y="226"/>
                    <a:pt x="50" y="240"/>
                    <a:pt x="32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15" y="240"/>
                    <a:pt x="0" y="226"/>
                    <a:pt x="0" y="20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5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</p:grpSp>
      <p:sp>
        <p:nvSpPr>
          <p:cNvPr id="104" name="Subtítulo 2"/>
          <p:cNvSpPr txBox="1">
            <a:spLocks/>
          </p:cNvSpPr>
          <p:nvPr userDrawn="1"/>
        </p:nvSpPr>
        <p:spPr>
          <a:xfrm>
            <a:off x="947803" y="4274300"/>
            <a:ext cx="6517709" cy="3166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sz="1600" dirty="0">
              <a:solidFill>
                <a:schemeClr val="bg1"/>
              </a:solidFill>
            </a:endParaRPr>
          </a:p>
        </p:txBody>
      </p:sp>
      <p:pic>
        <p:nvPicPr>
          <p:cNvPr id="39" name="Picture 7" descr="Marca_N_ISO20252_bn.jpg"/>
          <p:cNvPicPr>
            <a:picLocks noChangeAspect="1"/>
          </p:cNvPicPr>
          <p:nvPr userDrawn="1"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1650" y="5613785"/>
            <a:ext cx="445608" cy="81202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00" y="5572895"/>
            <a:ext cx="4739650" cy="957074"/>
          </a:xfrm>
          <a:prstGeom prst="rect">
            <a:avLst/>
          </a:prstGeom>
        </p:spPr>
      </p:pic>
      <p:grpSp>
        <p:nvGrpSpPr>
          <p:cNvPr id="41" name="Grupo 40"/>
          <p:cNvGrpSpPr/>
          <p:nvPr userDrawn="1"/>
        </p:nvGrpSpPr>
        <p:grpSpPr>
          <a:xfrm>
            <a:off x="10860807" y="355850"/>
            <a:ext cx="887462" cy="151762"/>
            <a:chOff x="9047808" y="6159772"/>
            <a:chExt cx="1739556" cy="297476"/>
          </a:xfrm>
        </p:grpSpPr>
        <p:pic>
          <p:nvPicPr>
            <p:cNvPr id="42" name="Picture 19" descr="Archivo:Flag of Chile.svg - Wikipedia, la enciclopedia libre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4009" y="6159772"/>
              <a:ext cx="442813" cy="29526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1" descr="Bandera de peru png imágenes | PNGWing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896" b="16476"/>
            <a:stretch/>
          </p:blipFill>
          <p:spPr bwMode="auto">
            <a:xfrm>
              <a:off x="9047808" y="6159772"/>
              <a:ext cx="472160" cy="297476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3" descr="Archivo:Flag of Mexico.jpg - Wikipedia, la enciclopedia libre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0863" y="6159772"/>
              <a:ext cx="516501" cy="295266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1090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3259">
          <p15:clr>
            <a:srgbClr val="FBAE40"/>
          </p15:clr>
        </p15:guide>
        <p15:guide id="4" orient="horz" pos="3792">
          <p15:clr>
            <a:srgbClr val="FBAE40"/>
          </p15:clr>
        </p15:guide>
        <p15:guide id="5" pos="432">
          <p15:clr>
            <a:srgbClr val="FBAE40"/>
          </p15:clr>
        </p15:guide>
        <p15:guide id="6" pos="741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 Pulso Ciudada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F6D1-C890-4D03-B9EB-225DD44788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9723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portada Pulso Ciudada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046" y="1029243"/>
            <a:ext cx="2784083" cy="358061"/>
          </a:xfrm>
          <a:prstGeom prst="rect">
            <a:avLst/>
          </a:prstGeom>
        </p:spPr>
      </p:pic>
      <p:cxnSp>
        <p:nvCxnSpPr>
          <p:cNvPr id="10" name="Conector recto 9"/>
          <p:cNvCxnSpPr/>
          <p:nvPr userDrawn="1"/>
        </p:nvCxnSpPr>
        <p:spPr>
          <a:xfrm>
            <a:off x="7960922" y="799779"/>
            <a:ext cx="0" cy="806292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o 17"/>
          <p:cNvGrpSpPr/>
          <p:nvPr userDrawn="1"/>
        </p:nvGrpSpPr>
        <p:grpSpPr>
          <a:xfrm>
            <a:off x="189427" y="2342986"/>
            <a:ext cx="3721091" cy="4114262"/>
            <a:chOff x="-2136571" y="3795429"/>
            <a:chExt cx="841375" cy="930275"/>
          </a:xfrm>
          <a:solidFill>
            <a:schemeClr val="accent4">
              <a:alpha val="13000"/>
            </a:schemeClr>
          </a:solidFill>
        </p:grpSpPr>
        <p:sp>
          <p:nvSpPr>
            <p:cNvPr id="19" name="Freeform 35"/>
            <p:cNvSpPr>
              <a:spLocks/>
            </p:cNvSpPr>
            <p:nvPr userDrawn="1"/>
          </p:nvSpPr>
          <p:spPr bwMode="auto">
            <a:xfrm>
              <a:off x="-2136571" y="4163729"/>
              <a:ext cx="103188" cy="223838"/>
            </a:xfrm>
            <a:custGeom>
              <a:avLst/>
              <a:gdLst>
                <a:gd name="T0" fmla="*/ 64 w 64"/>
                <a:gd name="T1" fmla="*/ 32 h 138"/>
                <a:gd name="T2" fmla="*/ 64 w 64"/>
                <a:gd name="T3" fmla="*/ 106 h 138"/>
                <a:gd name="T4" fmla="*/ 32 w 64"/>
                <a:gd name="T5" fmla="*/ 138 h 138"/>
                <a:gd name="T6" fmla="*/ 32 w 64"/>
                <a:gd name="T7" fmla="*/ 138 h 138"/>
                <a:gd name="T8" fmla="*/ 0 w 64"/>
                <a:gd name="T9" fmla="*/ 106 h 138"/>
                <a:gd name="T10" fmla="*/ 0 w 64"/>
                <a:gd name="T11" fmla="*/ 32 h 138"/>
                <a:gd name="T12" fmla="*/ 32 w 64"/>
                <a:gd name="T13" fmla="*/ 0 h 138"/>
                <a:gd name="T14" fmla="*/ 32 w 64"/>
                <a:gd name="T15" fmla="*/ 0 h 138"/>
                <a:gd name="T16" fmla="*/ 64 w 64"/>
                <a:gd name="T17" fmla="*/ 3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38">
                  <a:moveTo>
                    <a:pt x="64" y="32"/>
                  </a:moveTo>
                  <a:cubicBezTo>
                    <a:pt x="64" y="106"/>
                    <a:pt x="64" y="106"/>
                    <a:pt x="64" y="106"/>
                  </a:cubicBezTo>
                  <a:cubicBezTo>
                    <a:pt x="64" y="123"/>
                    <a:pt x="49" y="138"/>
                    <a:pt x="32" y="138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14" y="138"/>
                    <a:pt x="0" y="123"/>
                    <a:pt x="0" y="1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20" name="Freeform 36"/>
            <p:cNvSpPr>
              <a:spLocks/>
            </p:cNvSpPr>
            <p:nvPr userDrawn="1"/>
          </p:nvSpPr>
          <p:spPr bwMode="auto">
            <a:xfrm>
              <a:off x="-1396796" y="4052604"/>
              <a:ext cx="101600" cy="223838"/>
            </a:xfrm>
            <a:custGeom>
              <a:avLst/>
              <a:gdLst>
                <a:gd name="T0" fmla="*/ 63 w 63"/>
                <a:gd name="T1" fmla="*/ 32 h 138"/>
                <a:gd name="T2" fmla="*/ 63 w 63"/>
                <a:gd name="T3" fmla="*/ 106 h 138"/>
                <a:gd name="T4" fmla="*/ 31 w 63"/>
                <a:gd name="T5" fmla="*/ 138 h 138"/>
                <a:gd name="T6" fmla="*/ 31 w 63"/>
                <a:gd name="T7" fmla="*/ 138 h 138"/>
                <a:gd name="T8" fmla="*/ 0 w 63"/>
                <a:gd name="T9" fmla="*/ 106 h 138"/>
                <a:gd name="T10" fmla="*/ 0 w 63"/>
                <a:gd name="T11" fmla="*/ 32 h 138"/>
                <a:gd name="T12" fmla="*/ 31 w 63"/>
                <a:gd name="T13" fmla="*/ 0 h 138"/>
                <a:gd name="T14" fmla="*/ 31 w 63"/>
                <a:gd name="T15" fmla="*/ 0 h 138"/>
                <a:gd name="T16" fmla="*/ 63 w 63"/>
                <a:gd name="T17" fmla="*/ 3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38">
                  <a:moveTo>
                    <a:pt x="63" y="32"/>
                  </a:moveTo>
                  <a:cubicBezTo>
                    <a:pt x="63" y="106"/>
                    <a:pt x="63" y="106"/>
                    <a:pt x="63" y="106"/>
                  </a:cubicBezTo>
                  <a:cubicBezTo>
                    <a:pt x="63" y="123"/>
                    <a:pt x="49" y="138"/>
                    <a:pt x="31" y="138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14" y="138"/>
                    <a:pt x="0" y="123"/>
                    <a:pt x="0" y="1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9" y="0"/>
                    <a:pt x="63" y="15"/>
                    <a:pt x="63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21" name="Freeform 37"/>
            <p:cNvSpPr>
              <a:spLocks/>
            </p:cNvSpPr>
            <p:nvPr userDrawn="1"/>
          </p:nvSpPr>
          <p:spPr bwMode="auto">
            <a:xfrm>
              <a:off x="-1952421" y="3908141"/>
              <a:ext cx="103188" cy="153988"/>
            </a:xfrm>
            <a:custGeom>
              <a:avLst/>
              <a:gdLst>
                <a:gd name="T0" fmla="*/ 64 w 64"/>
                <a:gd name="T1" fmla="*/ 32 h 95"/>
                <a:gd name="T2" fmla="*/ 64 w 64"/>
                <a:gd name="T3" fmla="*/ 63 h 95"/>
                <a:gd name="T4" fmla="*/ 32 w 64"/>
                <a:gd name="T5" fmla="*/ 95 h 95"/>
                <a:gd name="T6" fmla="*/ 32 w 64"/>
                <a:gd name="T7" fmla="*/ 95 h 95"/>
                <a:gd name="T8" fmla="*/ 0 w 64"/>
                <a:gd name="T9" fmla="*/ 63 h 95"/>
                <a:gd name="T10" fmla="*/ 0 w 64"/>
                <a:gd name="T11" fmla="*/ 32 h 95"/>
                <a:gd name="T12" fmla="*/ 32 w 64"/>
                <a:gd name="T13" fmla="*/ 0 h 95"/>
                <a:gd name="T14" fmla="*/ 32 w 64"/>
                <a:gd name="T15" fmla="*/ 0 h 95"/>
                <a:gd name="T16" fmla="*/ 64 w 64"/>
                <a:gd name="T17" fmla="*/ 3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95">
                  <a:moveTo>
                    <a:pt x="64" y="32"/>
                  </a:moveTo>
                  <a:cubicBezTo>
                    <a:pt x="64" y="63"/>
                    <a:pt x="64" y="63"/>
                    <a:pt x="64" y="63"/>
                  </a:cubicBezTo>
                  <a:cubicBezTo>
                    <a:pt x="64" y="80"/>
                    <a:pt x="49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14" y="95"/>
                    <a:pt x="0" y="80"/>
                    <a:pt x="0" y="6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9" y="0"/>
                    <a:pt x="64" y="15"/>
                    <a:pt x="64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22" name="Freeform 38"/>
            <p:cNvSpPr>
              <a:spLocks/>
            </p:cNvSpPr>
            <p:nvPr userDrawn="1"/>
          </p:nvSpPr>
          <p:spPr bwMode="auto">
            <a:xfrm>
              <a:off x="-1952421" y="4104991"/>
              <a:ext cx="103188" cy="444500"/>
            </a:xfrm>
            <a:custGeom>
              <a:avLst/>
              <a:gdLst>
                <a:gd name="T0" fmla="*/ 64 w 64"/>
                <a:gd name="T1" fmla="*/ 32 h 274"/>
                <a:gd name="T2" fmla="*/ 64 w 64"/>
                <a:gd name="T3" fmla="*/ 242 h 274"/>
                <a:gd name="T4" fmla="*/ 32 w 64"/>
                <a:gd name="T5" fmla="*/ 274 h 274"/>
                <a:gd name="T6" fmla="*/ 32 w 64"/>
                <a:gd name="T7" fmla="*/ 274 h 274"/>
                <a:gd name="T8" fmla="*/ 0 w 64"/>
                <a:gd name="T9" fmla="*/ 242 h 274"/>
                <a:gd name="T10" fmla="*/ 0 w 64"/>
                <a:gd name="T11" fmla="*/ 32 h 274"/>
                <a:gd name="T12" fmla="*/ 32 w 64"/>
                <a:gd name="T13" fmla="*/ 0 h 274"/>
                <a:gd name="T14" fmla="*/ 32 w 64"/>
                <a:gd name="T15" fmla="*/ 0 h 274"/>
                <a:gd name="T16" fmla="*/ 64 w 64"/>
                <a:gd name="T17" fmla="*/ 32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74">
                  <a:moveTo>
                    <a:pt x="64" y="32"/>
                  </a:moveTo>
                  <a:cubicBezTo>
                    <a:pt x="64" y="242"/>
                    <a:pt x="64" y="242"/>
                    <a:pt x="64" y="242"/>
                  </a:cubicBezTo>
                  <a:cubicBezTo>
                    <a:pt x="64" y="260"/>
                    <a:pt x="49" y="274"/>
                    <a:pt x="32" y="274"/>
                  </a:cubicBezTo>
                  <a:cubicBezTo>
                    <a:pt x="32" y="274"/>
                    <a:pt x="32" y="274"/>
                    <a:pt x="32" y="274"/>
                  </a:cubicBezTo>
                  <a:cubicBezTo>
                    <a:pt x="14" y="274"/>
                    <a:pt x="0" y="260"/>
                    <a:pt x="0" y="24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23" name="Freeform 39"/>
            <p:cNvSpPr>
              <a:spLocks/>
            </p:cNvSpPr>
            <p:nvPr userDrawn="1"/>
          </p:nvSpPr>
          <p:spPr bwMode="auto">
            <a:xfrm>
              <a:off x="-1768271" y="3795429"/>
              <a:ext cx="104775" cy="930275"/>
            </a:xfrm>
            <a:custGeom>
              <a:avLst/>
              <a:gdLst>
                <a:gd name="T0" fmla="*/ 64 w 64"/>
                <a:gd name="T1" fmla="*/ 32 h 573"/>
                <a:gd name="T2" fmla="*/ 64 w 64"/>
                <a:gd name="T3" fmla="*/ 541 h 573"/>
                <a:gd name="T4" fmla="*/ 32 w 64"/>
                <a:gd name="T5" fmla="*/ 573 h 573"/>
                <a:gd name="T6" fmla="*/ 32 w 64"/>
                <a:gd name="T7" fmla="*/ 573 h 573"/>
                <a:gd name="T8" fmla="*/ 0 w 64"/>
                <a:gd name="T9" fmla="*/ 541 h 573"/>
                <a:gd name="T10" fmla="*/ 0 w 64"/>
                <a:gd name="T11" fmla="*/ 32 h 573"/>
                <a:gd name="T12" fmla="*/ 32 w 64"/>
                <a:gd name="T13" fmla="*/ 0 h 573"/>
                <a:gd name="T14" fmla="*/ 32 w 64"/>
                <a:gd name="T15" fmla="*/ 0 h 573"/>
                <a:gd name="T16" fmla="*/ 64 w 64"/>
                <a:gd name="T17" fmla="*/ 32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573">
                  <a:moveTo>
                    <a:pt x="64" y="32"/>
                  </a:moveTo>
                  <a:cubicBezTo>
                    <a:pt x="64" y="541"/>
                    <a:pt x="64" y="541"/>
                    <a:pt x="64" y="541"/>
                  </a:cubicBezTo>
                  <a:cubicBezTo>
                    <a:pt x="64" y="559"/>
                    <a:pt x="50" y="573"/>
                    <a:pt x="32" y="573"/>
                  </a:cubicBezTo>
                  <a:cubicBezTo>
                    <a:pt x="32" y="573"/>
                    <a:pt x="32" y="573"/>
                    <a:pt x="32" y="573"/>
                  </a:cubicBezTo>
                  <a:cubicBezTo>
                    <a:pt x="15" y="573"/>
                    <a:pt x="0" y="559"/>
                    <a:pt x="0" y="54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5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0" y="0"/>
                    <a:pt x="64" y="15"/>
                    <a:pt x="64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24" name="Freeform 40"/>
            <p:cNvSpPr>
              <a:spLocks/>
            </p:cNvSpPr>
            <p:nvPr userDrawn="1"/>
          </p:nvSpPr>
          <p:spPr bwMode="auto">
            <a:xfrm>
              <a:off x="-1582534" y="4363754"/>
              <a:ext cx="103188" cy="152400"/>
            </a:xfrm>
            <a:custGeom>
              <a:avLst/>
              <a:gdLst>
                <a:gd name="T0" fmla="*/ 64 w 64"/>
                <a:gd name="T1" fmla="*/ 32 h 94"/>
                <a:gd name="T2" fmla="*/ 64 w 64"/>
                <a:gd name="T3" fmla="*/ 62 h 94"/>
                <a:gd name="T4" fmla="*/ 32 w 64"/>
                <a:gd name="T5" fmla="*/ 94 h 94"/>
                <a:gd name="T6" fmla="*/ 32 w 64"/>
                <a:gd name="T7" fmla="*/ 94 h 94"/>
                <a:gd name="T8" fmla="*/ 0 w 64"/>
                <a:gd name="T9" fmla="*/ 62 h 94"/>
                <a:gd name="T10" fmla="*/ 0 w 64"/>
                <a:gd name="T11" fmla="*/ 32 h 94"/>
                <a:gd name="T12" fmla="*/ 32 w 64"/>
                <a:gd name="T13" fmla="*/ 0 h 94"/>
                <a:gd name="T14" fmla="*/ 32 w 64"/>
                <a:gd name="T15" fmla="*/ 0 h 94"/>
                <a:gd name="T16" fmla="*/ 64 w 64"/>
                <a:gd name="T17" fmla="*/ 3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94">
                  <a:moveTo>
                    <a:pt x="64" y="32"/>
                  </a:moveTo>
                  <a:cubicBezTo>
                    <a:pt x="64" y="62"/>
                    <a:pt x="64" y="62"/>
                    <a:pt x="64" y="62"/>
                  </a:cubicBezTo>
                  <a:cubicBezTo>
                    <a:pt x="64" y="80"/>
                    <a:pt x="50" y="94"/>
                    <a:pt x="32" y="9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15" y="94"/>
                    <a:pt x="0" y="80"/>
                    <a:pt x="0" y="6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5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25" name="Freeform 41"/>
            <p:cNvSpPr>
              <a:spLocks/>
            </p:cNvSpPr>
            <p:nvPr userDrawn="1"/>
          </p:nvSpPr>
          <p:spPr bwMode="auto">
            <a:xfrm>
              <a:off x="-1582534" y="3924016"/>
              <a:ext cx="103188" cy="388938"/>
            </a:xfrm>
            <a:custGeom>
              <a:avLst/>
              <a:gdLst>
                <a:gd name="T0" fmla="*/ 64 w 64"/>
                <a:gd name="T1" fmla="*/ 32 h 240"/>
                <a:gd name="T2" fmla="*/ 64 w 64"/>
                <a:gd name="T3" fmla="*/ 208 h 240"/>
                <a:gd name="T4" fmla="*/ 32 w 64"/>
                <a:gd name="T5" fmla="*/ 240 h 240"/>
                <a:gd name="T6" fmla="*/ 32 w 64"/>
                <a:gd name="T7" fmla="*/ 240 h 240"/>
                <a:gd name="T8" fmla="*/ 0 w 64"/>
                <a:gd name="T9" fmla="*/ 208 h 240"/>
                <a:gd name="T10" fmla="*/ 0 w 64"/>
                <a:gd name="T11" fmla="*/ 32 h 240"/>
                <a:gd name="T12" fmla="*/ 32 w 64"/>
                <a:gd name="T13" fmla="*/ 0 h 240"/>
                <a:gd name="T14" fmla="*/ 32 w 64"/>
                <a:gd name="T15" fmla="*/ 0 h 240"/>
                <a:gd name="T16" fmla="*/ 64 w 64"/>
                <a:gd name="T17" fmla="*/ 3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40">
                  <a:moveTo>
                    <a:pt x="64" y="32"/>
                  </a:moveTo>
                  <a:cubicBezTo>
                    <a:pt x="64" y="208"/>
                    <a:pt x="64" y="208"/>
                    <a:pt x="64" y="208"/>
                  </a:cubicBezTo>
                  <a:cubicBezTo>
                    <a:pt x="64" y="226"/>
                    <a:pt x="50" y="240"/>
                    <a:pt x="32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15" y="240"/>
                    <a:pt x="0" y="226"/>
                    <a:pt x="0" y="20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5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</p:grpSp>
      <p:pic>
        <p:nvPicPr>
          <p:cNvPr id="32" name="Picture 7" descr="Marca_N_ISO20252_bn.jpg"/>
          <p:cNvPicPr>
            <a:picLocks noChangeAspect="1"/>
          </p:cNvPicPr>
          <p:nvPr userDrawn="1"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9734" y="799779"/>
            <a:ext cx="442460" cy="806292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893" y="823334"/>
            <a:ext cx="4385945" cy="885651"/>
          </a:xfrm>
          <a:prstGeom prst="rect">
            <a:avLst/>
          </a:prstGeom>
        </p:spPr>
      </p:pic>
      <p:grpSp>
        <p:nvGrpSpPr>
          <p:cNvPr id="4" name="Grupo 3"/>
          <p:cNvGrpSpPr/>
          <p:nvPr userDrawn="1"/>
        </p:nvGrpSpPr>
        <p:grpSpPr>
          <a:xfrm>
            <a:off x="9078546" y="4698399"/>
            <a:ext cx="2847802" cy="1832171"/>
            <a:chOff x="9078546" y="4464826"/>
            <a:chExt cx="2847802" cy="1832171"/>
          </a:xfrm>
        </p:grpSpPr>
        <p:grpSp>
          <p:nvGrpSpPr>
            <p:cNvPr id="6" name="Grupo 5"/>
            <p:cNvGrpSpPr/>
            <p:nvPr userDrawn="1"/>
          </p:nvGrpSpPr>
          <p:grpSpPr>
            <a:xfrm>
              <a:off x="9163303" y="4464826"/>
              <a:ext cx="2288891" cy="76352"/>
              <a:chOff x="9163303" y="4534786"/>
              <a:chExt cx="2288891" cy="76352"/>
            </a:xfrm>
          </p:grpSpPr>
          <p:sp>
            <p:nvSpPr>
              <p:cNvPr id="13" name="Rectángulo 12"/>
              <p:cNvSpPr/>
              <p:nvPr userDrawn="1"/>
            </p:nvSpPr>
            <p:spPr>
              <a:xfrm flipV="1">
                <a:off x="10994416" y="4534786"/>
                <a:ext cx="457778" cy="763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4" name="Rectángulo 13"/>
              <p:cNvSpPr/>
              <p:nvPr userDrawn="1"/>
            </p:nvSpPr>
            <p:spPr>
              <a:xfrm flipV="1">
                <a:off x="9621081" y="4534786"/>
                <a:ext cx="457778" cy="7635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5" name="Rectángulo 14"/>
              <p:cNvSpPr/>
              <p:nvPr userDrawn="1"/>
            </p:nvSpPr>
            <p:spPr>
              <a:xfrm flipV="1">
                <a:off x="9163303" y="4534786"/>
                <a:ext cx="457778" cy="7635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6" name="Rectángulo 15"/>
              <p:cNvSpPr/>
              <p:nvPr userDrawn="1"/>
            </p:nvSpPr>
            <p:spPr>
              <a:xfrm flipV="1">
                <a:off x="10078859" y="4534786"/>
                <a:ext cx="457778" cy="7635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dirty="0"/>
              </a:p>
            </p:txBody>
          </p:sp>
          <p:sp>
            <p:nvSpPr>
              <p:cNvPr id="17" name="Rectángulo 16"/>
              <p:cNvSpPr/>
              <p:nvPr userDrawn="1"/>
            </p:nvSpPr>
            <p:spPr>
              <a:xfrm flipV="1">
                <a:off x="10536638" y="4534786"/>
                <a:ext cx="457778" cy="7635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3" name="Grupo 2"/>
            <p:cNvGrpSpPr/>
            <p:nvPr userDrawn="1"/>
          </p:nvGrpSpPr>
          <p:grpSpPr>
            <a:xfrm>
              <a:off x="9163303" y="5096668"/>
              <a:ext cx="2404301" cy="1200329"/>
              <a:chOff x="9163303" y="5096668"/>
              <a:chExt cx="2404301" cy="1200329"/>
            </a:xfrm>
          </p:grpSpPr>
          <p:sp>
            <p:nvSpPr>
              <p:cNvPr id="11" name="CuadroTexto 10"/>
              <p:cNvSpPr txBox="1"/>
              <p:nvPr userDrawn="1"/>
            </p:nvSpPr>
            <p:spPr>
              <a:xfrm>
                <a:off x="9383627" y="5096668"/>
                <a:ext cx="218397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s-CL" sz="11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info@activasite.com </a:t>
                </a:r>
              </a:p>
              <a:p>
                <a:pPr>
                  <a:lnSpc>
                    <a:spcPct val="100000"/>
                  </a:lnSpc>
                </a:pPr>
                <a:endParaRPr lang="es-CL" sz="1600" b="0" i="0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s-CL" sz="11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+519 5991 6976</a:t>
                </a:r>
              </a:p>
              <a:p>
                <a:pPr>
                  <a:lnSpc>
                    <a:spcPct val="100000"/>
                  </a:lnSpc>
                </a:pPr>
                <a:endParaRPr lang="pt-BR" sz="1200" b="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pt-BR" sz="11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Av. Miguel Almirante Grau 629, Oficina 1 - Barranco, Lima,</a:t>
                </a:r>
                <a:r>
                  <a:rPr lang="pt-BR" sz="1100" b="0" i="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pt-BR" sz="1100" b="0" i="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Perú</a:t>
                </a:r>
                <a:endParaRPr lang="es-CL" sz="1100" dirty="0">
                  <a:latin typeface="+mn-lt"/>
                </a:endParaRPr>
              </a:p>
            </p:txBody>
          </p:sp>
          <p:sp>
            <p:nvSpPr>
              <p:cNvPr id="34" name="Freeform 9"/>
              <p:cNvSpPr>
                <a:spLocks/>
              </p:cNvSpPr>
              <p:nvPr userDrawn="1"/>
            </p:nvSpPr>
            <p:spPr bwMode="auto">
              <a:xfrm>
                <a:off x="9163303" y="5518765"/>
                <a:ext cx="182801" cy="201713"/>
              </a:xfrm>
              <a:custGeom>
                <a:avLst/>
                <a:gdLst>
                  <a:gd name="T0" fmla="*/ 1382 w 1879"/>
                  <a:gd name="T1" fmla="*/ 2258 h 2258"/>
                  <a:gd name="T2" fmla="*/ 1236 w 1879"/>
                  <a:gd name="T3" fmla="*/ 2241 h 2258"/>
                  <a:gd name="T4" fmla="*/ 936 w 1879"/>
                  <a:gd name="T5" fmla="*/ 2109 h 2258"/>
                  <a:gd name="T6" fmla="*/ 58 w 1879"/>
                  <a:gd name="T7" fmla="*/ 784 h 2258"/>
                  <a:gd name="T8" fmla="*/ 195 w 1879"/>
                  <a:gd name="T9" fmla="*/ 191 h 2258"/>
                  <a:gd name="T10" fmla="*/ 449 w 1879"/>
                  <a:gd name="T11" fmla="*/ 37 h 2258"/>
                  <a:gd name="T12" fmla="*/ 640 w 1879"/>
                  <a:gd name="T13" fmla="*/ 158 h 2258"/>
                  <a:gd name="T14" fmla="*/ 742 w 1879"/>
                  <a:gd name="T15" fmla="*/ 462 h 2258"/>
                  <a:gd name="T16" fmla="*/ 597 w 1879"/>
                  <a:gd name="T17" fmla="*/ 841 h 2258"/>
                  <a:gd name="T18" fmla="*/ 518 w 1879"/>
                  <a:gd name="T19" fmla="*/ 872 h 2258"/>
                  <a:gd name="T20" fmla="*/ 508 w 1879"/>
                  <a:gd name="T21" fmla="*/ 876 h 2258"/>
                  <a:gd name="T22" fmla="*/ 1036 w 1879"/>
                  <a:gd name="T23" fmla="*/ 1673 h 2258"/>
                  <a:gd name="T24" fmla="*/ 1058 w 1879"/>
                  <a:gd name="T25" fmla="*/ 1651 h 2258"/>
                  <a:gd name="T26" fmla="*/ 1163 w 1879"/>
                  <a:gd name="T27" fmla="*/ 1558 h 2258"/>
                  <a:gd name="T28" fmla="*/ 1482 w 1879"/>
                  <a:gd name="T29" fmla="*/ 1582 h 2258"/>
                  <a:gd name="T30" fmla="*/ 1735 w 1879"/>
                  <a:gd name="T31" fmla="*/ 1799 h 2258"/>
                  <a:gd name="T32" fmla="*/ 1776 w 1879"/>
                  <a:gd name="T33" fmla="*/ 1833 h 2258"/>
                  <a:gd name="T34" fmla="*/ 1786 w 1879"/>
                  <a:gd name="T35" fmla="*/ 2061 h 2258"/>
                  <a:gd name="T36" fmla="*/ 1382 w 1879"/>
                  <a:gd name="T37" fmla="*/ 2258 h 2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9" h="2258">
                    <a:moveTo>
                      <a:pt x="1382" y="2258"/>
                    </a:moveTo>
                    <a:cubicBezTo>
                      <a:pt x="1336" y="2258"/>
                      <a:pt x="1286" y="2252"/>
                      <a:pt x="1236" y="2241"/>
                    </a:cubicBezTo>
                    <a:cubicBezTo>
                      <a:pt x="1153" y="2222"/>
                      <a:pt x="1034" y="2184"/>
                      <a:pt x="936" y="2109"/>
                    </a:cubicBezTo>
                    <a:cubicBezTo>
                      <a:pt x="485" y="1761"/>
                      <a:pt x="190" y="1315"/>
                      <a:pt x="58" y="784"/>
                    </a:cubicBezTo>
                    <a:cubicBezTo>
                      <a:pt x="0" y="548"/>
                      <a:pt x="47" y="343"/>
                      <a:pt x="195" y="191"/>
                    </a:cubicBezTo>
                    <a:cubicBezTo>
                      <a:pt x="268" y="115"/>
                      <a:pt x="375" y="67"/>
                      <a:pt x="449" y="37"/>
                    </a:cubicBezTo>
                    <a:cubicBezTo>
                      <a:pt x="541" y="0"/>
                      <a:pt x="610" y="44"/>
                      <a:pt x="640" y="158"/>
                    </a:cubicBezTo>
                    <a:cubicBezTo>
                      <a:pt x="671" y="270"/>
                      <a:pt x="704" y="370"/>
                      <a:pt x="742" y="462"/>
                    </a:cubicBezTo>
                    <a:cubicBezTo>
                      <a:pt x="820" y="651"/>
                      <a:pt x="779" y="757"/>
                      <a:pt x="597" y="841"/>
                    </a:cubicBezTo>
                    <a:cubicBezTo>
                      <a:pt x="573" y="852"/>
                      <a:pt x="548" y="861"/>
                      <a:pt x="518" y="872"/>
                    </a:cubicBezTo>
                    <a:cubicBezTo>
                      <a:pt x="508" y="876"/>
                      <a:pt x="508" y="876"/>
                      <a:pt x="508" y="876"/>
                    </a:cubicBezTo>
                    <a:cubicBezTo>
                      <a:pt x="568" y="1232"/>
                      <a:pt x="742" y="1493"/>
                      <a:pt x="1036" y="1673"/>
                    </a:cubicBezTo>
                    <a:cubicBezTo>
                      <a:pt x="1044" y="1665"/>
                      <a:pt x="1051" y="1658"/>
                      <a:pt x="1058" y="1651"/>
                    </a:cubicBezTo>
                    <a:cubicBezTo>
                      <a:pt x="1093" y="1618"/>
                      <a:pt x="1125" y="1586"/>
                      <a:pt x="1163" y="1558"/>
                    </a:cubicBezTo>
                    <a:cubicBezTo>
                      <a:pt x="1279" y="1472"/>
                      <a:pt x="1370" y="1478"/>
                      <a:pt x="1482" y="1582"/>
                    </a:cubicBezTo>
                    <a:cubicBezTo>
                      <a:pt x="1564" y="1657"/>
                      <a:pt x="1651" y="1729"/>
                      <a:pt x="1735" y="1799"/>
                    </a:cubicBezTo>
                    <a:cubicBezTo>
                      <a:pt x="1776" y="1833"/>
                      <a:pt x="1776" y="1833"/>
                      <a:pt x="1776" y="1833"/>
                    </a:cubicBezTo>
                    <a:cubicBezTo>
                      <a:pt x="1819" y="1869"/>
                      <a:pt x="1879" y="1947"/>
                      <a:pt x="1786" y="2061"/>
                    </a:cubicBezTo>
                    <a:cubicBezTo>
                      <a:pt x="1682" y="2192"/>
                      <a:pt x="1546" y="2258"/>
                      <a:pt x="1382" y="22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2" name="Freeform 13"/>
              <p:cNvSpPr>
                <a:spLocks noEditPoints="1"/>
              </p:cNvSpPr>
              <p:nvPr userDrawn="1"/>
            </p:nvSpPr>
            <p:spPr bwMode="auto">
              <a:xfrm>
                <a:off x="9163303" y="5167452"/>
                <a:ext cx="220591" cy="138112"/>
              </a:xfrm>
              <a:custGeom>
                <a:avLst/>
                <a:gdLst>
                  <a:gd name="T0" fmla="*/ 179 w 1836"/>
                  <a:gd name="T1" fmla="*/ 0 h 1254"/>
                  <a:gd name="T2" fmla="*/ 0 w 1836"/>
                  <a:gd name="T3" fmla="*/ 179 h 1254"/>
                  <a:gd name="T4" fmla="*/ 0 w 1836"/>
                  <a:gd name="T5" fmla="*/ 1075 h 1254"/>
                  <a:gd name="T6" fmla="*/ 179 w 1836"/>
                  <a:gd name="T7" fmla="*/ 1254 h 1254"/>
                  <a:gd name="T8" fmla="*/ 1657 w 1836"/>
                  <a:gd name="T9" fmla="*/ 1254 h 1254"/>
                  <a:gd name="T10" fmla="*/ 1836 w 1836"/>
                  <a:gd name="T11" fmla="*/ 1075 h 1254"/>
                  <a:gd name="T12" fmla="*/ 1836 w 1836"/>
                  <a:gd name="T13" fmla="*/ 179 h 1254"/>
                  <a:gd name="T14" fmla="*/ 1657 w 1836"/>
                  <a:gd name="T15" fmla="*/ 0 h 1254"/>
                  <a:gd name="T16" fmla="*/ 179 w 1836"/>
                  <a:gd name="T17" fmla="*/ 0 h 1254"/>
                  <a:gd name="T18" fmla="*/ 179 w 1836"/>
                  <a:gd name="T19" fmla="*/ 89 h 1254"/>
                  <a:gd name="T20" fmla="*/ 1657 w 1836"/>
                  <a:gd name="T21" fmla="*/ 89 h 1254"/>
                  <a:gd name="T22" fmla="*/ 1693 w 1836"/>
                  <a:gd name="T23" fmla="*/ 97 h 1254"/>
                  <a:gd name="T24" fmla="*/ 974 w 1836"/>
                  <a:gd name="T25" fmla="*/ 739 h 1254"/>
                  <a:gd name="T26" fmla="*/ 863 w 1836"/>
                  <a:gd name="T27" fmla="*/ 739 h 1254"/>
                  <a:gd name="T28" fmla="*/ 143 w 1836"/>
                  <a:gd name="T29" fmla="*/ 97 h 1254"/>
                  <a:gd name="T30" fmla="*/ 179 w 1836"/>
                  <a:gd name="T31" fmla="*/ 89 h 1254"/>
                  <a:gd name="T32" fmla="*/ 90 w 1836"/>
                  <a:gd name="T33" fmla="*/ 170 h 1254"/>
                  <a:gd name="T34" fmla="*/ 605 w 1836"/>
                  <a:gd name="T35" fmla="*/ 629 h 1254"/>
                  <a:gd name="T36" fmla="*/ 99 w 1836"/>
                  <a:gd name="T37" fmla="*/ 1116 h 1254"/>
                  <a:gd name="T38" fmla="*/ 89 w 1836"/>
                  <a:gd name="T39" fmla="*/ 1075 h 1254"/>
                  <a:gd name="T40" fmla="*/ 89 w 1836"/>
                  <a:gd name="T41" fmla="*/ 179 h 1254"/>
                  <a:gd name="T42" fmla="*/ 90 w 1836"/>
                  <a:gd name="T43" fmla="*/ 170 h 1254"/>
                  <a:gd name="T44" fmla="*/ 1746 w 1836"/>
                  <a:gd name="T45" fmla="*/ 170 h 1254"/>
                  <a:gd name="T46" fmla="*/ 1747 w 1836"/>
                  <a:gd name="T47" fmla="*/ 179 h 1254"/>
                  <a:gd name="T48" fmla="*/ 1747 w 1836"/>
                  <a:gd name="T49" fmla="*/ 1075 h 1254"/>
                  <a:gd name="T50" fmla="*/ 1737 w 1836"/>
                  <a:gd name="T51" fmla="*/ 1116 h 1254"/>
                  <a:gd name="T52" fmla="*/ 1232 w 1836"/>
                  <a:gd name="T53" fmla="*/ 628 h 1254"/>
                  <a:gd name="T54" fmla="*/ 1746 w 1836"/>
                  <a:gd name="T55" fmla="*/ 170 h 1254"/>
                  <a:gd name="T56" fmla="*/ 1165 w 1836"/>
                  <a:gd name="T57" fmla="*/ 689 h 1254"/>
                  <a:gd name="T58" fmla="*/ 1659 w 1836"/>
                  <a:gd name="T59" fmla="*/ 1165 h 1254"/>
                  <a:gd name="T60" fmla="*/ 1657 w 1836"/>
                  <a:gd name="T61" fmla="*/ 1165 h 1254"/>
                  <a:gd name="T62" fmla="*/ 179 w 1836"/>
                  <a:gd name="T63" fmla="*/ 1165 h 1254"/>
                  <a:gd name="T64" fmla="*/ 177 w 1836"/>
                  <a:gd name="T65" fmla="*/ 1165 h 1254"/>
                  <a:gd name="T66" fmla="*/ 672 w 1836"/>
                  <a:gd name="T67" fmla="*/ 689 h 1254"/>
                  <a:gd name="T68" fmla="*/ 804 w 1836"/>
                  <a:gd name="T69" fmla="*/ 806 h 1254"/>
                  <a:gd name="T70" fmla="*/ 1033 w 1836"/>
                  <a:gd name="T71" fmla="*/ 806 h 1254"/>
                  <a:gd name="T72" fmla="*/ 1165 w 1836"/>
                  <a:gd name="T73" fmla="*/ 689 h 1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36" h="1254">
                    <a:moveTo>
                      <a:pt x="179" y="0"/>
                    </a:moveTo>
                    <a:cubicBezTo>
                      <a:pt x="80" y="0"/>
                      <a:pt x="0" y="81"/>
                      <a:pt x="0" y="179"/>
                    </a:cubicBezTo>
                    <a:cubicBezTo>
                      <a:pt x="0" y="1075"/>
                      <a:pt x="0" y="1075"/>
                      <a:pt x="0" y="1075"/>
                    </a:cubicBezTo>
                    <a:cubicBezTo>
                      <a:pt x="0" y="1174"/>
                      <a:pt x="80" y="1254"/>
                      <a:pt x="179" y="1254"/>
                    </a:cubicBezTo>
                    <a:cubicBezTo>
                      <a:pt x="1657" y="1254"/>
                      <a:pt x="1657" y="1254"/>
                      <a:pt x="1657" y="1254"/>
                    </a:cubicBezTo>
                    <a:cubicBezTo>
                      <a:pt x="1756" y="1254"/>
                      <a:pt x="1836" y="1174"/>
                      <a:pt x="1836" y="1075"/>
                    </a:cubicBezTo>
                    <a:cubicBezTo>
                      <a:pt x="1836" y="179"/>
                      <a:pt x="1836" y="179"/>
                      <a:pt x="1836" y="179"/>
                    </a:cubicBezTo>
                    <a:cubicBezTo>
                      <a:pt x="1836" y="81"/>
                      <a:pt x="1756" y="0"/>
                      <a:pt x="1657" y="0"/>
                    </a:cubicBezTo>
                    <a:lnTo>
                      <a:pt x="179" y="0"/>
                    </a:lnTo>
                    <a:close/>
                    <a:moveTo>
                      <a:pt x="179" y="89"/>
                    </a:moveTo>
                    <a:cubicBezTo>
                      <a:pt x="1657" y="89"/>
                      <a:pt x="1657" y="89"/>
                      <a:pt x="1657" y="89"/>
                    </a:cubicBezTo>
                    <a:cubicBezTo>
                      <a:pt x="1670" y="89"/>
                      <a:pt x="1682" y="92"/>
                      <a:pt x="1693" y="97"/>
                    </a:cubicBezTo>
                    <a:cubicBezTo>
                      <a:pt x="974" y="739"/>
                      <a:pt x="974" y="739"/>
                      <a:pt x="974" y="739"/>
                    </a:cubicBezTo>
                    <a:cubicBezTo>
                      <a:pt x="940" y="769"/>
                      <a:pt x="897" y="769"/>
                      <a:pt x="863" y="739"/>
                    </a:cubicBezTo>
                    <a:cubicBezTo>
                      <a:pt x="143" y="97"/>
                      <a:pt x="143" y="97"/>
                      <a:pt x="143" y="97"/>
                    </a:cubicBezTo>
                    <a:cubicBezTo>
                      <a:pt x="154" y="92"/>
                      <a:pt x="166" y="89"/>
                      <a:pt x="179" y="89"/>
                    </a:cubicBezTo>
                    <a:close/>
                    <a:moveTo>
                      <a:pt x="90" y="170"/>
                    </a:moveTo>
                    <a:cubicBezTo>
                      <a:pt x="605" y="629"/>
                      <a:pt x="605" y="629"/>
                      <a:pt x="605" y="629"/>
                    </a:cubicBezTo>
                    <a:cubicBezTo>
                      <a:pt x="99" y="1116"/>
                      <a:pt x="99" y="1116"/>
                      <a:pt x="99" y="1116"/>
                    </a:cubicBezTo>
                    <a:cubicBezTo>
                      <a:pt x="93" y="1104"/>
                      <a:pt x="89" y="1090"/>
                      <a:pt x="89" y="1075"/>
                    </a:cubicBezTo>
                    <a:cubicBezTo>
                      <a:pt x="89" y="179"/>
                      <a:pt x="89" y="179"/>
                      <a:pt x="89" y="179"/>
                    </a:cubicBezTo>
                    <a:cubicBezTo>
                      <a:pt x="89" y="176"/>
                      <a:pt x="90" y="173"/>
                      <a:pt x="90" y="170"/>
                    </a:cubicBezTo>
                    <a:close/>
                    <a:moveTo>
                      <a:pt x="1746" y="170"/>
                    </a:moveTo>
                    <a:cubicBezTo>
                      <a:pt x="1746" y="173"/>
                      <a:pt x="1747" y="176"/>
                      <a:pt x="1747" y="179"/>
                    </a:cubicBezTo>
                    <a:cubicBezTo>
                      <a:pt x="1747" y="1075"/>
                      <a:pt x="1747" y="1075"/>
                      <a:pt x="1747" y="1075"/>
                    </a:cubicBezTo>
                    <a:cubicBezTo>
                      <a:pt x="1747" y="1090"/>
                      <a:pt x="1743" y="1104"/>
                      <a:pt x="1737" y="1116"/>
                    </a:cubicBezTo>
                    <a:cubicBezTo>
                      <a:pt x="1232" y="628"/>
                      <a:pt x="1232" y="628"/>
                      <a:pt x="1232" y="628"/>
                    </a:cubicBezTo>
                    <a:cubicBezTo>
                      <a:pt x="1746" y="170"/>
                      <a:pt x="1746" y="170"/>
                      <a:pt x="1746" y="170"/>
                    </a:cubicBezTo>
                    <a:close/>
                    <a:moveTo>
                      <a:pt x="1165" y="689"/>
                    </a:moveTo>
                    <a:cubicBezTo>
                      <a:pt x="1659" y="1165"/>
                      <a:pt x="1659" y="1165"/>
                      <a:pt x="1659" y="1165"/>
                    </a:cubicBezTo>
                    <a:cubicBezTo>
                      <a:pt x="1659" y="1165"/>
                      <a:pt x="1658" y="1165"/>
                      <a:pt x="1657" y="1165"/>
                    </a:cubicBezTo>
                    <a:cubicBezTo>
                      <a:pt x="179" y="1165"/>
                      <a:pt x="179" y="1165"/>
                      <a:pt x="179" y="1165"/>
                    </a:cubicBezTo>
                    <a:cubicBezTo>
                      <a:pt x="178" y="1165"/>
                      <a:pt x="177" y="1165"/>
                      <a:pt x="177" y="1165"/>
                    </a:cubicBezTo>
                    <a:cubicBezTo>
                      <a:pt x="672" y="689"/>
                      <a:pt x="672" y="689"/>
                      <a:pt x="672" y="689"/>
                    </a:cubicBezTo>
                    <a:cubicBezTo>
                      <a:pt x="804" y="806"/>
                      <a:pt x="804" y="806"/>
                      <a:pt x="804" y="806"/>
                    </a:cubicBezTo>
                    <a:cubicBezTo>
                      <a:pt x="869" y="865"/>
                      <a:pt x="968" y="865"/>
                      <a:pt x="1033" y="806"/>
                    </a:cubicBezTo>
                    <a:cubicBezTo>
                      <a:pt x="1165" y="689"/>
                      <a:pt x="1165" y="689"/>
                      <a:pt x="1165" y="6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6" name="Freeform 17"/>
              <p:cNvSpPr>
                <a:spLocks noEditPoints="1"/>
              </p:cNvSpPr>
              <p:nvPr userDrawn="1"/>
            </p:nvSpPr>
            <p:spPr bwMode="auto">
              <a:xfrm>
                <a:off x="9163303" y="5933679"/>
                <a:ext cx="158060" cy="219075"/>
              </a:xfrm>
              <a:custGeom>
                <a:avLst/>
                <a:gdLst>
                  <a:gd name="T0" fmla="*/ 582 w 1164"/>
                  <a:gd name="T1" fmla="*/ 0 h 1748"/>
                  <a:gd name="T2" fmla="*/ 0 w 1164"/>
                  <a:gd name="T3" fmla="*/ 605 h 1748"/>
                  <a:gd name="T4" fmla="*/ 85 w 1164"/>
                  <a:gd name="T5" fmla="*/ 918 h 1748"/>
                  <a:gd name="T6" fmla="*/ 543 w 1164"/>
                  <a:gd name="T7" fmla="*/ 1725 h 1748"/>
                  <a:gd name="T8" fmla="*/ 543 w 1164"/>
                  <a:gd name="T9" fmla="*/ 1725 h 1748"/>
                  <a:gd name="T10" fmla="*/ 582 w 1164"/>
                  <a:gd name="T11" fmla="*/ 1748 h 1748"/>
                  <a:gd name="T12" fmla="*/ 621 w 1164"/>
                  <a:gd name="T13" fmla="*/ 1725 h 1748"/>
                  <a:gd name="T14" fmla="*/ 1079 w 1164"/>
                  <a:gd name="T15" fmla="*/ 918 h 1748"/>
                  <a:gd name="T16" fmla="*/ 1164 w 1164"/>
                  <a:gd name="T17" fmla="*/ 605 h 1748"/>
                  <a:gd name="T18" fmla="*/ 582 w 1164"/>
                  <a:gd name="T19" fmla="*/ 0 h 1748"/>
                  <a:gd name="T20" fmla="*/ 582 w 1164"/>
                  <a:gd name="T21" fmla="*/ 314 h 1748"/>
                  <a:gd name="T22" fmla="*/ 851 w 1164"/>
                  <a:gd name="T23" fmla="*/ 583 h 1748"/>
                  <a:gd name="T24" fmla="*/ 582 w 1164"/>
                  <a:gd name="T25" fmla="*/ 852 h 1748"/>
                  <a:gd name="T26" fmla="*/ 313 w 1164"/>
                  <a:gd name="T27" fmla="*/ 583 h 1748"/>
                  <a:gd name="T28" fmla="*/ 582 w 1164"/>
                  <a:gd name="T29" fmla="*/ 314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64" h="1748">
                    <a:moveTo>
                      <a:pt x="582" y="0"/>
                    </a:moveTo>
                    <a:cubicBezTo>
                      <a:pt x="262" y="0"/>
                      <a:pt x="0" y="250"/>
                      <a:pt x="0" y="605"/>
                    </a:cubicBezTo>
                    <a:cubicBezTo>
                      <a:pt x="0" y="732"/>
                      <a:pt x="29" y="820"/>
                      <a:pt x="85" y="918"/>
                    </a:cubicBezTo>
                    <a:cubicBezTo>
                      <a:pt x="543" y="1725"/>
                      <a:pt x="543" y="1725"/>
                      <a:pt x="543" y="1725"/>
                    </a:cubicBezTo>
                    <a:cubicBezTo>
                      <a:pt x="543" y="1725"/>
                      <a:pt x="543" y="1725"/>
                      <a:pt x="543" y="1725"/>
                    </a:cubicBezTo>
                    <a:cubicBezTo>
                      <a:pt x="551" y="1739"/>
                      <a:pt x="566" y="1748"/>
                      <a:pt x="582" y="1748"/>
                    </a:cubicBezTo>
                    <a:cubicBezTo>
                      <a:pt x="598" y="1748"/>
                      <a:pt x="613" y="1739"/>
                      <a:pt x="621" y="1725"/>
                    </a:cubicBezTo>
                    <a:cubicBezTo>
                      <a:pt x="1079" y="918"/>
                      <a:pt x="1079" y="918"/>
                      <a:pt x="1079" y="918"/>
                    </a:cubicBezTo>
                    <a:cubicBezTo>
                      <a:pt x="1135" y="820"/>
                      <a:pt x="1164" y="732"/>
                      <a:pt x="1164" y="605"/>
                    </a:cubicBezTo>
                    <a:cubicBezTo>
                      <a:pt x="1164" y="250"/>
                      <a:pt x="902" y="0"/>
                      <a:pt x="582" y="0"/>
                    </a:cubicBezTo>
                    <a:close/>
                    <a:moveTo>
                      <a:pt x="582" y="314"/>
                    </a:moveTo>
                    <a:cubicBezTo>
                      <a:pt x="730" y="314"/>
                      <a:pt x="851" y="434"/>
                      <a:pt x="851" y="583"/>
                    </a:cubicBezTo>
                    <a:cubicBezTo>
                      <a:pt x="851" y="731"/>
                      <a:pt x="730" y="852"/>
                      <a:pt x="582" y="852"/>
                    </a:cubicBezTo>
                    <a:cubicBezTo>
                      <a:pt x="434" y="852"/>
                      <a:pt x="313" y="731"/>
                      <a:pt x="313" y="583"/>
                    </a:cubicBezTo>
                    <a:cubicBezTo>
                      <a:pt x="313" y="434"/>
                      <a:pt x="434" y="314"/>
                      <a:pt x="582" y="31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</p:grpSp>
        <p:sp>
          <p:nvSpPr>
            <p:cNvPr id="48" name="CuadroTexto 47"/>
            <p:cNvSpPr txBox="1"/>
            <p:nvPr userDrawn="1"/>
          </p:nvSpPr>
          <p:spPr>
            <a:xfrm>
              <a:off x="9078546" y="4673334"/>
              <a:ext cx="28478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s-CL" sz="1600" b="0" i="0" u="none" strike="noStrike" kern="1200" dirty="0">
                  <a:solidFill>
                    <a:schemeClr val="accent1"/>
                  </a:solidFill>
                  <a:effectLst/>
                  <a:latin typeface="+mj-lt"/>
                  <a:ea typeface="+mn-ea"/>
                  <a:cs typeface="+mn-cs"/>
                </a:rPr>
                <a:t>www.peru.activasite.com</a:t>
              </a:r>
              <a:endParaRPr lang="es-CL" sz="1600" dirty="0">
                <a:solidFill>
                  <a:schemeClr val="accent1"/>
                </a:solidFill>
                <a:latin typeface="+mj-lt"/>
              </a:endParaRPr>
            </a:p>
          </p:txBody>
        </p:sp>
      </p:grpSp>
      <p:grpSp>
        <p:nvGrpSpPr>
          <p:cNvPr id="54" name="Grupo 53"/>
          <p:cNvGrpSpPr/>
          <p:nvPr userDrawn="1"/>
        </p:nvGrpSpPr>
        <p:grpSpPr>
          <a:xfrm>
            <a:off x="10195743" y="4087838"/>
            <a:ext cx="1256451" cy="207368"/>
            <a:chOff x="8435716" y="6122471"/>
            <a:chExt cx="1802419" cy="297476"/>
          </a:xfrm>
        </p:grpSpPr>
        <p:pic>
          <p:nvPicPr>
            <p:cNvPr id="7187" name="Picture 19" descr="Archivo:Flag of Chile.svg - Wikipedia, la enciclopedia libre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3349" y="6122471"/>
              <a:ext cx="442813" cy="295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9" name="Picture 21" descr="Bandera de peru png imágenes | PNGWing"/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896" b="16476"/>
            <a:stretch/>
          </p:blipFill>
          <p:spPr bwMode="auto">
            <a:xfrm>
              <a:off x="8435716" y="6122471"/>
              <a:ext cx="472161" cy="297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1" name="Picture 23" descr="Archivo:Flag of Mexico.jpg - Wikipedia, la enciclopedia libre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1634" y="6122471"/>
              <a:ext cx="516501" cy="295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1556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054">
          <p15:clr>
            <a:srgbClr val="FBAE40"/>
          </p15:clr>
        </p15:guide>
        <p15:guide id="4" orient="horz" pos="76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 Pulso Ciudada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9425" y="1625602"/>
            <a:ext cx="11233150" cy="44117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79425" y="476251"/>
            <a:ext cx="9867210" cy="473538"/>
          </a:xfrm>
        </p:spPr>
        <p:txBody>
          <a:bodyPr>
            <a:noAutofit/>
          </a:bodyPr>
          <a:lstStyle>
            <a:lvl1pPr>
              <a:defRPr sz="2400">
                <a:effectLst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CEE3678-1C65-6A43-85D8-B803C8FDDD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425" y="949788"/>
            <a:ext cx="5616575" cy="280357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Pregunta</a:t>
            </a:r>
            <a:endParaRPr lang="en-419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26D1192C-4FBB-3B47-85B9-FEE282BA64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5" y="6143625"/>
            <a:ext cx="5616575" cy="234950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Footer</a:t>
            </a:r>
            <a:endParaRPr lang="en-419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AEFACE-0318-FD49-9DFC-330ADE28F2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874" y="6461985"/>
            <a:ext cx="1370613" cy="252211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11A59992-4FBB-4196-8D84-20B0369ACB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1251" y="102860"/>
            <a:ext cx="1496616" cy="42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31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parado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ángulo 112"/>
          <p:cNvSpPr/>
          <p:nvPr userDrawn="1"/>
        </p:nvSpPr>
        <p:spPr>
          <a:xfrm>
            <a:off x="7156450" y="-1"/>
            <a:ext cx="5035550" cy="6858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1" dirty="0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FB4AE108-7C6C-C947-96D6-84CE486665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59974" y="1704743"/>
            <a:ext cx="4052601" cy="15814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lvl="0"/>
            <a:endParaRPr lang="en-419" dirty="0"/>
          </a:p>
        </p:txBody>
      </p:sp>
      <p:sp>
        <p:nvSpPr>
          <p:cNvPr id="26" name="Picture Placeholder 58">
            <a:extLst>
              <a:ext uri="{FF2B5EF4-FFF2-40B4-BE49-F238E27FC236}">
                <a16:creationId xmlns:a16="http://schemas.microsoft.com/office/drawing/2014/main" id="{EE49247D-4D77-0F45-A277-4CB6D6319D1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156450" cy="6750000"/>
          </a:xfrm>
          <a:prstGeom prst="rect">
            <a:avLst/>
          </a:prstGeom>
        </p:spPr>
        <p:txBody>
          <a:bodyPr/>
          <a:lstStyle/>
          <a:p>
            <a:endParaRPr lang="en-419" dirty="0"/>
          </a:p>
        </p:txBody>
      </p:sp>
      <p:sp>
        <p:nvSpPr>
          <p:cNvPr id="12" name="Rectángulo 22">
            <a:extLst>
              <a:ext uri="{FF2B5EF4-FFF2-40B4-BE49-F238E27FC236}">
                <a16:creationId xmlns:a16="http://schemas.microsoft.com/office/drawing/2014/main" id="{5048D951-9111-1D48-899C-02FD8A69C49F}"/>
              </a:ext>
            </a:extLst>
          </p:cNvPr>
          <p:cNvSpPr/>
          <p:nvPr userDrawn="1"/>
        </p:nvSpPr>
        <p:spPr>
          <a:xfrm>
            <a:off x="2035201" y="6773150"/>
            <a:ext cx="2034000" cy="11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1" dirty="0"/>
          </a:p>
        </p:txBody>
      </p:sp>
      <p:sp>
        <p:nvSpPr>
          <p:cNvPr id="13" name="Rectángulo 23">
            <a:extLst>
              <a:ext uri="{FF2B5EF4-FFF2-40B4-BE49-F238E27FC236}">
                <a16:creationId xmlns:a16="http://schemas.microsoft.com/office/drawing/2014/main" id="{64657B4F-26C7-C941-A2BA-A9BD1EA2656B}"/>
              </a:ext>
            </a:extLst>
          </p:cNvPr>
          <p:cNvSpPr/>
          <p:nvPr userDrawn="1"/>
        </p:nvSpPr>
        <p:spPr>
          <a:xfrm>
            <a:off x="1" y="6773150"/>
            <a:ext cx="2034000" cy="11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1" dirty="0"/>
          </a:p>
        </p:txBody>
      </p:sp>
      <p:sp>
        <p:nvSpPr>
          <p:cNvPr id="14" name="Rectángulo 24">
            <a:extLst>
              <a:ext uri="{FF2B5EF4-FFF2-40B4-BE49-F238E27FC236}">
                <a16:creationId xmlns:a16="http://schemas.microsoft.com/office/drawing/2014/main" id="{D6BD7CFB-4977-C046-B5B3-2A50D23EB44A}"/>
              </a:ext>
            </a:extLst>
          </p:cNvPr>
          <p:cNvSpPr/>
          <p:nvPr userDrawn="1"/>
        </p:nvSpPr>
        <p:spPr>
          <a:xfrm>
            <a:off x="4070401" y="6773150"/>
            <a:ext cx="2034000" cy="11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1" dirty="0"/>
          </a:p>
        </p:txBody>
      </p:sp>
      <p:sp>
        <p:nvSpPr>
          <p:cNvPr id="15" name="Rectángulo 26">
            <a:extLst>
              <a:ext uri="{FF2B5EF4-FFF2-40B4-BE49-F238E27FC236}">
                <a16:creationId xmlns:a16="http://schemas.microsoft.com/office/drawing/2014/main" id="{D3F0F9ED-1871-A949-8CFF-741F80775E43}"/>
              </a:ext>
            </a:extLst>
          </p:cNvPr>
          <p:cNvSpPr/>
          <p:nvPr userDrawn="1"/>
        </p:nvSpPr>
        <p:spPr>
          <a:xfrm>
            <a:off x="6105601" y="6773150"/>
            <a:ext cx="2034000" cy="111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1" dirty="0"/>
          </a:p>
        </p:txBody>
      </p:sp>
      <p:sp>
        <p:nvSpPr>
          <p:cNvPr id="16" name="Rectángulo 31">
            <a:extLst>
              <a:ext uri="{FF2B5EF4-FFF2-40B4-BE49-F238E27FC236}">
                <a16:creationId xmlns:a16="http://schemas.microsoft.com/office/drawing/2014/main" id="{32403775-E65D-AE44-A66C-B58AB23BB8EB}"/>
              </a:ext>
            </a:extLst>
          </p:cNvPr>
          <p:cNvSpPr/>
          <p:nvPr userDrawn="1"/>
        </p:nvSpPr>
        <p:spPr>
          <a:xfrm>
            <a:off x="8140801" y="6773150"/>
            <a:ext cx="2034000" cy="11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1" dirty="0"/>
          </a:p>
        </p:txBody>
      </p:sp>
      <p:sp>
        <p:nvSpPr>
          <p:cNvPr id="17" name="Rectángulo 31">
            <a:extLst>
              <a:ext uri="{FF2B5EF4-FFF2-40B4-BE49-F238E27FC236}">
                <a16:creationId xmlns:a16="http://schemas.microsoft.com/office/drawing/2014/main" id="{B8DB5EE4-0210-8349-A6CF-F30D3A523822}"/>
              </a:ext>
            </a:extLst>
          </p:cNvPr>
          <p:cNvSpPr/>
          <p:nvPr userDrawn="1"/>
        </p:nvSpPr>
        <p:spPr>
          <a:xfrm>
            <a:off x="10176000" y="6773150"/>
            <a:ext cx="2034000" cy="11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1" dirty="0"/>
          </a:p>
        </p:txBody>
      </p:sp>
      <p:pic>
        <p:nvPicPr>
          <p:cNvPr id="18" name="Imagen 8">
            <a:extLst>
              <a:ext uri="{FF2B5EF4-FFF2-40B4-BE49-F238E27FC236}">
                <a16:creationId xmlns:a16="http://schemas.microsoft.com/office/drawing/2014/main" id="{78152793-FC47-0A40-84A4-747DC25616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3196" y="5470359"/>
            <a:ext cx="2693589" cy="896111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11554E14-7445-4054-A699-DA85F5729C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507" y="466869"/>
            <a:ext cx="1973916" cy="56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56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27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ntecedentes_2 Pulso Ciudada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9"/>
          <a:stretch/>
        </p:blipFill>
        <p:spPr>
          <a:xfrm>
            <a:off x="0" y="-30480"/>
            <a:ext cx="12191999" cy="5138167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52988" y="5458620"/>
            <a:ext cx="2093666" cy="1224873"/>
          </a:xfrm>
          <a:prstGeom prst="rect">
            <a:avLst/>
          </a:prstGeom>
        </p:spPr>
      </p:pic>
      <p:sp>
        <p:nvSpPr>
          <p:cNvPr id="113" name="Rectángulo 112"/>
          <p:cNvSpPr/>
          <p:nvPr userDrawn="1"/>
        </p:nvSpPr>
        <p:spPr>
          <a:xfrm>
            <a:off x="-13465" y="5203542"/>
            <a:ext cx="12205465" cy="16544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1" name="Grupo 20"/>
          <p:cNvGrpSpPr/>
          <p:nvPr userDrawn="1"/>
        </p:nvGrpSpPr>
        <p:grpSpPr>
          <a:xfrm>
            <a:off x="1" y="5089086"/>
            <a:ext cx="12191999" cy="127156"/>
            <a:chOff x="1" y="5076386"/>
            <a:chExt cx="12776727" cy="97277"/>
          </a:xfrm>
        </p:grpSpPr>
        <p:grpSp>
          <p:nvGrpSpPr>
            <p:cNvPr id="19" name="Grupo 18"/>
            <p:cNvGrpSpPr/>
            <p:nvPr userDrawn="1"/>
          </p:nvGrpSpPr>
          <p:grpSpPr>
            <a:xfrm>
              <a:off x="1" y="5076386"/>
              <a:ext cx="6389966" cy="97277"/>
              <a:chOff x="-156477" y="5076387"/>
              <a:chExt cx="6031153" cy="97276"/>
            </a:xfrm>
          </p:grpSpPr>
          <p:sp>
            <p:nvSpPr>
              <p:cNvPr id="18" name="Rectángulo 17"/>
              <p:cNvSpPr/>
              <p:nvPr userDrawn="1"/>
            </p:nvSpPr>
            <p:spPr>
              <a:xfrm>
                <a:off x="4668447" y="5076387"/>
                <a:ext cx="1206229" cy="9727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3" name="Rectángulo 22"/>
              <p:cNvSpPr/>
              <p:nvPr userDrawn="1"/>
            </p:nvSpPr>
            <p:spPr>
              <a:xfrm>
                <a:off x="1049754" y="5076387"/>
                <a:ext cx="1206231" cy="9727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4" name="Rectángulo 23"/>
              <p:cNvSpPr/>
              <p:nvPr userDrawn="1"/>
            </p:nvSpPr>
            <p:spPr>
              <a:xfrm>
                <a:off x="-156477" y="5076387"/>
                <a:ext cx="1206231" cy="9727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5" name="Rectángulo 24"/>
              <p:cNvSpPr/>
              <p:nvPr userDrawn="1"/>
            </p:nvSpPr>
            <p:spPr>
              <a:xfrm>
                <a:off x="2255984" y="5076387"/>
                <a:ext cx="1206231" cy="9727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dirty="0"/>
              </a:p>
            </p:txBody>
          </p:sp>
          <p:sp>
            <p:nvSpPr>
              <p:cNvPr id="27" name="Rectángulo 26"/>
              <p:cNvSpPr/>
              <p:nvPr userDrawn="1"/>
            </p:nvSpPr>
            <p:spPr>
              <a:xfrm>
                <a:off x="3462215" y="5076387"/>
                <a:ext cx="1206231" cy="97276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29" name="Grupo 28"/>
            <p:cNvGrpSpPr/>
            <p:nvPr userDrawn="1"/>
          </p:nvGrpSpPr>
          <p:grpSpPr>
            <a:xfrm>
              <a:off x="6386762" y="5076386"/>
              <a:ext cx="6389966" cy="97277"/>
              <a:chOff x="-156477" y="5076387"/>
              <a:chExt cx="6031153" cy="97276"/>
            </a:xfrm>
          </p:grpSpPr>
          <p:sp>
            <p:nvSpPr>
              <p:cNvPr id="30" name="Rectángulo 29"/>
              <p:cNvSpPr/>
              <p:nvPr userDrawn="1"/>
            </p:nvSpPr>
            <p:spPr>
              <a:xfrm>
                <a:off x="4668447" y="5076387"/>
                <a:ext cx="1206229" cy="9727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1" name="Rectángulo 30"/>
              <p:cNvSpPr/>
              <p:nvPr userDrawn="1"/>
            </p:nvSpPr>
            <p:spPr>
              <a:xfrm>
                <a:off x="1049754" y="5076387"/>
                <a:ext cx="1206231" cy="9727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2" name="Rectángulo 31"/>
              <p:cNvSpPr/>
              <p:nvPr userDrawn="1"/>
            </p:nvSpPr>
            <p:spPr>
              <a:xfrm>
                <a:off x="-156477" y="5076387"/>
                <a:ext cx="1206231" cy="9727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3" name="Rectángulo 32"/>
              <p:cNvSpPr/>
              <p:nvPr userDrawn="1"/>
            </p:nvSpPr>
            <p:spPr>
              <a:xfrm>
                <a:off x="2255984" y="5076387"/>
                <a:ext cx="1206231" cy="9727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dirty="0"/>
              </a:p>
            </p:txBody>
          </p:sp>
          <p:sp>
            <p:nvSpPr>
              <p:cNvPr id="34" name="Rectángulo 33"/>
              <p:cNvSpPr/>
              <p:nvPr userDrawn="1"/>
            </p:nvSpPr>
            <p:spPr>
              <a:xfrm>
                <a:off x="3462215" y="5076387"/>
                <a:ext cx="1206231" cy="97276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</p:grpSp>
      <p:sp>
        <p:nvSpPr>
          <p:cNvPr id="72" name="Título 1"/>
          <p:cNvSpPr txBox="1">
            <a:spLocks/>
          </p:cNvSpPr>
          <p:nvPr userDrawn="1"/>
        </p:nvSpPr>
        <p:spPr>
          <a:xfrm>
            <a:off x="609754" y="5762230"/>
            <a:ext cx="3733962" cy="53708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LT Std 65 Medium" panose="020B0603020203020204" pitchFamily="34" charset="0"/>
                <a:ea typeface="+mj-ea"/>
                <a:cs typeface="+mj-cs"/>
              </a:defRPr>
            </a:lvl1pPr>
          </a:lstStyle>
          <a:p>
            <a:r>
              <a:rPr lang="es-ES" b="0" dirty="0"/>
              <a:t>ANTECEDENTES</a:t>
            </a:r>
            <a:endParaRPr lang="es-CL" b="0" dirty="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23730" y="5666375"/>
            <a:ext cx="3853705" cy="63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54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259">
          <p15:clr>
            <a:srgbClr val="FBAE40"/>
          </p15:clr>
        </p15:guide>
        <p15:guide id="4" pos="741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todología Pulso Ciudada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6" b="23404"/>
          <a:stretch/>
        </p:blipFill>
        <p:spPr>
          <a:xfrm>
            <a:off x="-13466" y="0"/>
            <a:ext cx="12205465" cy="5181600"/>
          </a:xfrm>
          <a:prstGeom prst="rect">
            <a:avLst/>
          </a:prstGeom>
        </p:spPr>
      </p:pic>
      <p:sp>
        <p:nvSpPr>
          <p:cNvPr id="113" name="Rectángulo 112"/>
          <p:cNvSpPr/>
          <p:nvPr userDrawn="1"/>
        </p:nvSpPr>
        <p:spPr>
          <a:xfrm>
            <a:off x="-13465" y="5203542"/>
            <a:ext cx="12205465" cy="1654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1" name="Grupo 20"/>
          <p:cNvGrpSpPr/>
          <p:nvPr userDrawn="1"/>
        </p:nvGrpSpPr>
        <p:grpSpPr>
          <a:xfrm>
            <a:off x="1" y="5088912"/>
            <a:ext cx="12191999" cy="127156"/>
            <a:chOff x="1" y="5076386"/>
            <a:chExt cx="12776727" cy="97277"/>
          </a:xfrm>
        </p:grpSpPr>
        <p:grpSp>
          <p:nvGrpSpPr>
            <p:cNvPr id="19" name="Grupo 18"/>
            <p:cNvGrpSpPr/>
            <p:nvPr userDrawn="1"/>
          </p:nvGrpSpPr>
          <p:grpSpPr>
            <a:xfrm>
              <a:off x="1" y="5076386"/>
              <a:ext cx="6389966" cy="97277"/>
              <a:chOff x="-156477" y="5076387"/>
              <a:chExt cx="6031153" cy="97276"/>
            </a:xfrm>
          </p:grpSpPr>
          <p:sp>
            <p:nvSpPr>
              <p:cNvPr id="18" name="Rectángulo 17"/>
              <p:cNvSpPr/>
              <p:nvPr userDrawn="1"/>
            </p:nvSpPr>
            <p:spPr>
              <a:xfrm>
                <a:off x="4668447" y="5076387"/>
                <a:ext cx="1206229" cy="9727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3" name="Rectángulo 22"/>
              <p:cNvSpPr/>
              <p:nvPr userDrawn="1"/>
            </p:nvSpPr>
            <p:spPr>
              <a:xfrm>
                <a:off x="1049754" y="5076387"/>
                <a:ext cx="1206231" cy="9727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4" name="Rectángulo 23"/>
              <p:cNvSpPr/>
              <p:nvPr userDrawn="1"/>
            </p:nvSpPr>
            <p:spPr>
              <a:xfrm>
                <a:off x="-156477" y="5076387"/>
                <a:ext cx="1206231" cy="9727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5" name="Rectángulo 24"/>
              <p:cNvSpPr/>
              <p:nvPr userDrawn="1"/>
            </p:nvSpPr>
            <p:spPr>
              <a:xfrm>
                <a:off x="2255984" y="5076387"/>
                <a:ext cx="1206231" cy="9727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dirty="0"/>
              </a:p>
            </p:txBody>
          </p:sp>
          <p:sp>
            <p:nvSpPr>
              <p:cNvPr id="27" name="Rectángulo 26"/>
              <p:cNvSpPr/>
              <p:nvPr userDrawn="1"/>
            </p:nvSpPr>
            <p:spPr>
              <a:xfrm>
                <a:off x="3462215" y="5076387"/>
                <a:ext cx="1206231" cy="97276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29" name="Grupo 28"/>
            <p:cNvGrpSpPr/>
            <p:nvPr userDrawn="1"/>
          </p:nvGrpSpPr>
          <p:grpSpPr>
            <a:xfrm>
              <a:off x="6386762" y="5076386"/>
              <a:ext cx="6389966" cy="97277"/>
              <a:chOff x="-156477" y="5076387"/>
              <a:chExt cx="6031153" cy="97276"/>
            </a:xfrm>
          </p:grpSpPr>
          <p:sp>
            <p:nvSpPr>
              <p:cNvPr id="30" name="Rectángulo 29"/>
              <p:cNvSpPr/>
              <p:nvPr userDrawn="1"/>
            </p:nvSpPr>
            <p:spPr>
              <a:xfrm>
                <a:off x="4668447" y="5076387"/>
                <a:ext cx="1206229" cy="9727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1" name="Rectángulo 30"/>
              <p:cNvSpPr/>
              <p:nvPr userDrawn="1"/>
            </p:nvSpPr>
            <p:spPr>
              <a:xfrm>
                <a:off x="1049754" y="5076387"/>
                <a:ext cx="1206231" cy="9727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2" name="Rectángulo 31"/>
              <p:cNvSpPr/>
              <p:nvPr userDrawn="1"/>
            </p:nvSpPr>
            <p:spPr>
              <a:xfrm>
                <a:off x="-156477" y="5076387"/>
                <a:ext cx="1206231" cy="9727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3" name="Rectángulo 32"/>
              <p:cNvSpPr/>
              <p:nvPr userDrawn="1"/>
            </p:nvSpPr>
            <p:spPr>
              <a:xfrm>
                <a:off x="2255984" y="5076387"/>
                <a:ext cx="1206231" cy="9727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dirty="0"/>
              </a:p>
            </p:txBody>
          </p:sp>
          <p:sp>
            <p:nvSpPr>
              <p:cNvPr id="34" name="Rectángulo 33"/>
              <p:cNvSpPr/>
              <p:nvPr userDrawn="1"/>
            </p:nvSpPr>
            <p:spPr>
              <a:xfrm>
                <a:off x="3462215" y="5076387"/>
                <a:ext cx="1206231" cy="97276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</p:grpSp>
      <p:sp>
        <p:nvSpPr>
          <p:cNvPr id="72" name="Título 1"/>
          <p:cNvSpPr txBox="1">
            <a:spLocks/>
          </p:cNvSpPr>
          <p:nvPr userDrawn="1"/>
        </p:nvSpPr>
        <p:spPr>
          <a:xfrm>
            <a:off x="609754" y="5762230"/>
            <a:ext cx="3733962" cy="53708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LT Std 65 Medium" panose="020B0603020203020204" pitchFamily="34" charset="0"/>
                <a:ea typeface="+mj-ea"/>
                <a:cs typeface="+mj-cs"/>
              </a:defRPr>
            </a:lvl1pPr>
          </a:lstStyle>
          <a:p>
            <a:r>
              <a:rPr lang="es-CL" sz="3600" b="0" i="0" kern="1200" cap="none" spc="0" dirty="0">
                <a:ln w="0"/>
                <a:solidFill>
                  <a:schemeClr val="bg1"/>
                </a:solidFill>
                <a:effectLst/>
                <a:latin typeface="Avenir LT Std 65 Medium" panose="020B0603020203020204" pitchFamily="34" charset="0"/>
                <a:ea typeface="+mj-ea"/>
                <a:cs typeface="+mj-cs"/>
              </a:rPr>
              <a:t>METODOLOGÍA </a:t>
            </a:r>
            <a:endParaRPr lang="es-CL" b="0" dirty="0"/>
          </a:p>
        </p:txBody>
      </p:sp>
      <p:pic>
        <p:nvPicPr>
          <p:cNvPr id="69" name="Imagen 6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3730" y="5666375"/>
            <a:ext cx="3853705" cy="63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04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25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rcepción Economí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2" b="33380"/>
          <a:stretch/>
        </p:blipFill>
        <p:spPr>
          <a:xfrm>
            <a:off x="-13466" y="-60960"/>
            <a:ext cx="12205465" cy="5196840"/>
          </a:xfrm>
          <a:prstGeom prst="rect">
            <a:avLst/>
          </a:prstGeom>
        </p:spPr>
      </p:pic>
      <p:sp>
        <p:nvSpPr>
          <p:cNvPr id="113" name="Rectángulo 112"/>
          <p:cNvSpPr/>
          <p:nvPr userDrawn="1"/>
        </p:nvSpPr>
        <p:spPr>
          <a:xfrm>
            <a:off x="-13465" y="5207006"/>
            <a:ext cx="12205465" cy="16544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1" name="Grupo 20"/>
          <p:cNvGrpSpPr/>
          <p:nvPr userDrawn="1"/>
        </p:nvGrpSpPr>
        <p:grpSpPr>
          <a:xfrm>
            <a:off x="1" y="5095841"/>
            <a:ext cx="12191999" cy="127156"/>
            <a:chOff x="1" y="5076386"/>
            <a:chExt cx="12776727" cy="97277"/>
          </a:xfrm>
        </p:grpSpPr>
        <p:grpSp>
          <p:nvGrpSpPr>
            <p:cNvPr id="19" name="Grupo 18"/>
            <p:cNvGrpSpPr/>
            <p:nvPr userDrawn="1"/>
          </p:nvGrpSpPr>
          <p:grpSpPr>
            <a:xfrm>
              <a:off x="1" y="5076386"/>
              <a:ext cx="6389966" cy="97277"/>
              <a:chOff x="-156477" y="5076387"/>
              <a:chExt cx="6031153" cy="97276"/>
            </a:xfrm>
          </p:grpSpPr>
          <p:sp>
            <p:nvSpPr>
              <p:cNvPr id="18" name="Rectángulo 17"/>
              <p:cNvSpPr/>
              <p:nvPr userDrawn="1"/>
            </p:nvSpPr>
            <p:spPr>
              <a:xfrm>
                <a:off x="4668447" y="5076387"/>
                <a:ext cx="1206229" cy="9727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3" name="Rectángulo 22"/>
              <p:cNvSpPr/>
              <p:nvPr userDrawn="1"/>
            </p:nvSpPr>
            <p:spPr>
              <a:xfrm>
                <a:off x="1049754" y="5076387"/>
                <a:ext cx="1206231" cy="9727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4" name="Rectángulo 23"/>
              <p:cNvSpPr/>
              <p:nvPr userDrawn="1"/>
            </p:nvSpPr>
            <p:spPr>
              <a:xfrm>
                <a:off x="-156477" y="5076387"/>
                <a:ext cx="1206231" cy="9727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5" name="Rectángulo 24"/>
              <p:cNvSpPr/>
              <p:nvPr userDrawn="1"/>
            </p:nvSpPr>
            <p:spPr>
              <a:xfrm>
                <a:off x="2255984" y="5076387"/>
                <a:ext cx="1206231" cy="9727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dirty="0"/>
              </a:p>
            </p:txBody>
          </p:sp>
          <p:sp>
            <p:nvSpPr>
              <p:cNvPr id="27" name="Rectángulo 26"/>
              <p:cNvSpPr/>
              <p:nvPr userDrawn="1"/>
            </p:nvSpPr>
            <p:spPr>
              <a:xfrm>
                <a:off x="3462215" y="5076387"/>
                <a:ext cx="1206231" cy="97276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29" name="Grupo 28"/>
            <p:cNvGrpSpPr/>
            <p:nvPr userDrawn="1"/>
          </p:nvGrpSpPr>
          <p:grpSpPr>
            <a:xfrm>
              <a:off x="6386762" y="5076386"/>
              <a:ext cx="6389966" cy="97277"/>
              <a:chOff x="-156477" y="5076387"/>
              <a:chExt cx="6031153" cy="97276"/>
            </a:xfrm>
          </p:grpSpPr>
          <p:sp>
            <p:nvSpPr>
              <p:cNvPr id="30" name="Rectángulo 29"/>
              <p:cNvSpPr/>
              <p:nvPr userDrawn="1"/>
            </p:nvSpPr>
            <p:spPr>
              <a:xfrm>
                <a:off x="4668447" y="5076387"/>
                <a:ext cx="1206229" cy="9727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1" name="Rectángulo 30"/>
              <p:cNvSpPr/>
              <p:nvPr userDrawn="1"/>
            </p:nvSpPr>
            <p:spPr>
              <a:xfrm>
                <a:off x="1049754" y="5076387"/>
                <a:ext cx="1206231" cy="9727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2" name="Rectángulo 31"/>
              <p:cNvSpPr/>
              <p:nvPr userDrawn="1"/>
            </p:nvSpPr>
            <p:spPr>
              <a:xfrm>
                <a:off x="-156477" y="5076387"/>
                <a:ext cx="1206231" cy="9727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3" name="Rectángulo 32"/>
              <p:cNvSpPr/>
              <p:nvPr userDrawn="1"/>
            </p:nvSpPr>
            <p:spPr>
              <a:xfrm>
                <a:off x="2255984" y="5076387"/>
                <a:ext cx="1206231" cy="9727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dirty="0"/>
              </a:p>
            </p:txBody>
          </p:sp>
          <p:sp>
            <p:nvSpPr>
              <p:cNvPr id="34" name="Rectángulo 33"/>
              <p:cNvSpPr/>
              <p:nvPr userDrawn="1"/>
            </p:nvSpPr>
            <p:spPr>
              <a:xfrm>
                <a:off x="3462215" y="5076387"/>
                <a:ext cx="1206231" cy="97276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</p:grpSp>
      <p:sp>
        <p:nvSpPr>
          <p:cNvPr id="72" name="Título 1"/>
          <p:cNvSpPr txBox="1">
            <a:spLocks/>
          </p:cNvSpPr>
          <p:nvPr userDrawn="1"/>
        </p:nvSpPr>
        <p:spPr>
          <a:xfrm>
            <a:off x="609753" y="5765694"/>
            <a:ext cx="6041567" cy="53708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LT Std 65 Medium" panose="020B0603020203020204" pitchFamily="34" charset="0"/>
                <a:ea typeface="+mj-ea"/>
                <a:cs typeface="+mj-cs"/>
              </a:defRPr>
            </a:lvl1pPr>
          </a:lstStyle>
          <a:p>
            <a:r>
              <a:rPr lang="es-CL" sz="3600" b="0" i="0" kern="1200" cap="none" spc="0" dirty="0">
                <a:ln w="0"/>
                <a:solidFill>
                  <a:schemeClr val="bg1"/>
                </a:solidFill>
                <a:effectLst/>
                <a:latin typeface="Avenir LT Std 65 Medium" panose="020B0603020203020204" pitchFamily="34" charset="0"/>
                <a:ea typeface="+mj-ea"/>
                <a:cs typeface="+mj-cs"/>
              </a:rPr>
              <a:t>PERCEPCIÓN ECONOMÍA</a:t>
            </a:r>
            <a:endParaRPr lang="es-CL" b="0" dirty="0"/>
          </a:p>
        </p:txBody>
      </p:sp>
      <p:pic>
        <p:nvPicPr>
          <p:cNvPr id="69" name="Imagen 6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3730" y="5666375"/>
            <a:ext cx="3853705" cy="63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10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25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aluación Presidente Pulso Ciudada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6" b="20974"/>
          <a:stretch/>
        </p:blipFill>
        <p:spPr>
          <a:xfrm>
            <a:off x="0" y="-34724"/>
            <a:ext cx="12191999" cy="5301206"/>
          </a:xfrm>
          <a:prstGeom prst="rect">
            <a:avLst/>
          </a:prstGeom>
        </p:spPr>
      </p:pic>
      <p:sp>
        <p:nvSpPr>
          <p:cNvPr id="113" name="Rectángulo 112"/>
          <p:cNvSpPr/>
          <p:nvPr userDrawn="1"/>
        </p:nvSpPr>
        <p:spPr>
          <a:xfrm>
            <a:off x="-13465" y="5210471"/>
            <a:ext cx="12205465" cy="165445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1" name="Grupo 20"/>
          <p:cNvGrpSpPr/>
          <p:nvPr userDrawn="1"/>
        </p:nvGrpSpPr>
        <p:grpSpPr>
          <a:xfrm>
            <a:off x="1" y="5095841"/>
            <a:ext cx="12191999" cy="127156"/>
            <a:chOff x="1" y="5076386"/>
            <a:chExt cx="12776727" cy="97277"/>
          </a:xfrm>
        </p:grpSpPr>
        <p:grpSp>
          <p:nvGrpSpPr>
            <p:cNvPr id="19" name="Grupo 18"/>
            <p:cNvGrpSpPr/>
            <p:nvPr userDrawn="1"/>
          </p:nvGrpSpPr>
          <p:grpSpPr>
            <a:xfrm>
              <a:off x="1" y="5076386"/>
              <a:ext cx="6389966" cy="97277"/>
              <a:chOff x="-156477" y="5076387"/>
              <a:chExt cx="6031153" cy="97276"/>
            </a:xfrm>
          </p:grpSpPr>
          <p:sp>
            <p:nvSpPr>
              <p:cNvPr id="18" name="Rectángulo 17"/>
              <p:cNvSpPr/>
              <p:nvPr userDrawn="1"/>
            </p:nvSpPr>
            <p:spPr>
              <a:xfrm>
                <a:off x="4668447" y="5076387"/>
                <a:ext cx="1206229" cy="9727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3" name="Rectángulo 22"/>
              <p:cNvSpPr/>
              <p:nvPr userDrawn="1"/>
            </p:nvSpPr>
            <p:spPr>
              <a:xfrm>
                <a:off x="1049754" y="5076387"/>
                <a:ext cx="1206231" cy="9727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4" name="Rectángulo 23"/>
              <p:cNvSpPr/>
              <p:nvPr userDrawn="1"/>
            </p:nvSpPr>
            <p:spPr>
              <a:xfrm>
                <a:off x="-156477" y="5076387"/>
                <a:ext cx="1206231" cy="9727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5" name="Rectángulo 24"/>
              <p:cNvSpPr/>
              <p:nvPr userDrawn="1"/>
            </p:nvSpPr>
            <p:spPr>
              <a:xfrm>
                <a:off x="2255984" y="5076387"/>
                <a:ext cx="1206231" cy="9727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dirty="0"/>
              </a:p>
            </p:txBody>
          </p:sp>
          <p:sp>
            <p:nvSpPr>
              <p:cNvPr id="27" name="Rectángulo 26"/>
              <p:cNvSpPr/>
              <p:nvPr userDrawn="1"/>
            </p:nvSpPr>
            <p:spPr>
              <a:xfrm>
                <a:off x="3462215" y="5076387"/>
                <a:ext cx="1206231" cy="97276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29" name="Grupo 28"/>
            <p:cNvGrpSpPr/>
            <p:nvPr userDrawn="1"/>
          </p:nvGrpSpPr>
          <p:grpSpPr>
            <a:xfrm>
              <a:off x="6386762" y="5076386"/>
              <a:ext cx="6389966" cy="97277"/>
              <a:chOff x="-156477" y="5076387"/>
              <a:chExt cx="6031153" cy="97276"/>
            </a:xfrm>
          </p:grpSpPr>
          <p:sp>
            <p:nvSpPr>
              <p:cNvPr id="30" name="Rectángulo 29"/>
              <p:cNvSpPr/>
              <p:nvPr userDrawn="1"/>
            </p:nvSpPr>
            <p:spPr>
              <a:xfrm>
                <a:off x="4668447" y="5076387"/>
                <a:ext cx="1206229" cy="9727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1" name="Rectángulo 30"/>
              <p:cNvSpPr/>
              <p:nvPr userDrawn="1"/>
            </p:nvSpPr>
            <p:spPr>
              <a:xfrm>
                <a:off x="1049754" y="5076387"/>
                <a:ext cx="1206231" cy="9727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2" name="Rectángulo 31"/>
              <p:cNvSpPr/>
              <p:nvPr userDrawn="1"/>
            </p:nvSpPr>
            <p:spPr>
              <a:xfrm>
                <a:off x="-156477" y="5076387"/>
                <a:ext cx="1206231" cy="9727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3" name="Rectángulo 32"/>
              <p:cNvSpPr/>
              <p:nvPr userDrawn="1"/>
            </p:nvSpPr>
            <p:spPr>
              <a:xfrm>
                <a:off x="2255984" y="5076387"/>
                <a:ext cx="1206231" cy="9727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dirty="0"/>
              </a:p>
            </p:txBody>
          </p:sp>
          <p:sp>
            <p:nvSpPr>
              <p:cNvPr id="34" name="Rectángulo 33"/>
              <p:cNvSpPr/>
              <p:nvPr userDrawn="1"/>
            </p:nvSpPr>
            <p:spPr>
              <a:xfrm>
                <a:off x="3462215" y="5076387"/>
                <a:ext cx="1206231" cy="97276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</p:grpSp>
      <p:sp>
        <p:nvSpPr>
          <p:cNvPr id="72" name="Título 1"/>
          <p:cNvSpPr txBox="1">
            <a:spLocks/>
          </p:cNvSpPr>
          <p:nvPr userDrawn="1"/>
        </p:nvSpPr>
        <p:spPr>
          <a:xfrm>
            <a:off x="609753" y="5765694"/>
            <a:ext cx="6041567" cy="53708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LT Std 65 Medium" panose="020B0603020203020204" pitchFamily="34" charset="0"/>
                <a:ea typeface="+mj-ea"/>
                <a:cs typeface="+mj-cs"/>
              </a:defRPr>
            </a:lvl1pPr>
          </a:lstStyle>
          <a:p>
            <a:r>
              <a:rPr lang="es-CL" sz="3600" b="0" i="0" kern="120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LT Std 65 Medium" panose="020B0603020203020204" pitchFamily="34" charset="0"/>
                <a:ea typeface="+mj-ea"/>
                <a:cs typeface="+mj-cs"/>
              </a:rPr>
              <a:t>EVALUACIÓN PRESIDENTE</a:t>
            </a:r>
            <a:endParaRPr lang="es-CL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9" name="Imagen 6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3730" y="5666375"/>
            <a:ext cx="3853705" cy="63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47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25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valuación Presidente Pulso Ciudada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57999"/>
          </a:xfrm>
          <a:prstGeom prst="rect">
            <a:avLst/>
          </a:prstGeom>
        </p:spPr>
      </p:pic>
      <p:sp>
        <p:nvSpPr>
          <p:cNvPr id="113" name="Rectángulo 112"/>
          <p:cNvSpPr/>
          <p:nvPr userDrawn="1"/>
        </p:nvSpPr>
        <p:spPr>
          <a:xfrm>
            <a:off x="-13465" y="5210471"/>
            <a:ext cx="12205465" cy="165445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1" name="Grupo 20"/>
          <p:cNvGrpSpPr/>
          <p:nvPr userDrawn="1"/>
        </p:nvGrpSpPr>
        <p:grpSpPr>
          <a:xfrm>
            <a:off x="1" y="5095841"/>
            <a:ext cx="12191999" cy="127156"/>
            <a:chOff x="1" y="5076386"/>
            <a:chExt cx="12776727" cy="97277"/>
          </a:xfrm>
        </p:grpSpPr>
        <p:grpSp>
          <p:nvGrpSpPr>
            <p:cNvPr id="19" name="Grupo 18"/>
            <p:cNvGrpSpPr/>
            <p:nvPr userDrawn="1"/>
          </p:nvGrpSpPr>
          <p:grpSpPr>
            <a:xfrm>
              <a:off x="1" y="5076386"/>
              <a:ext cx="6389966" cy="97277"/>
              <a:chOff x="-156477" y="5076387"/>
              <a:chExt cx="6031153" cy="97276"/>
            </a:xfrm>
          </p:grpSpPr>
          <p:sp>
            <p:nvSpPr>
              <p:cNvPr id="18" name="Rectángulo 17"/>
              <p:cNvSpPr/>
              <p:nvPr userDrawn="1"/>
            </p:nvSpPr>
            <p:spPr>
              <a:xfrm>
                <a:off x="4668447" y="5076387"/>
                <a:ext cx="1206229" cy="9727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3" name="Rectángulo 22"/>
              <p:cNvSpPr/>
              <p:nvPr userDrawn="1"/>
            </p:nvSpPr>
            <p:spPr>
              <a:xfrm>
                <a:off x="1049754" y="5076387"/>
                <a:ext cx="1206231" cy="9727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4" name="Rectángulo 23"/>
              <p:cNvSpPr/>
              <p:nvPr userDrawn="1"/>
            </p:nvSpPr>
            <p:spPr>
              <a:xfrm>
                <a:off x="-156477" y="5076387"/>
                <a:ext cx="1206231" cy="9727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5" name="Rectángulo 24"/>
              <p:cNvSpPr/>
              <p:nvPr userDrawn="1"/>
            </p:nvSpPr>
            <p:spPr>
              <a:xfrm>
                <a:off x="2255984" y="5076387"/>
                <a:ext cx="1206231" cy="9727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dirty="0"/>
              </a:p>
            </p:txBody>
          </p:sp>
          <p:sp>
            <p:nvSpPr>
              <p:cNvPr id="27" name="Rectángulo 26"/>
              <p:cNvSpPr/>
              <p:nvPr userDrawn="1"/>
            </p:nvSpPr>
            <p:spPr>
              <a:xfrm>
                <a:off x="3462215" y="5076387"/>
                <a:ext cx="1206231" cy="97276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29" name="Grupo 28"/>
            <p:cNvGrpSpPr/>
            <p:nvPr userDrawn="1"/>
          </p:nvGrpSpPr>
          <p:grpSpPr>
            <a:xfrm>
              <a:off x="6386762" y="5076386"/>
              <a:ext cx="6389966" cy="97277"/>
              <a:chOff x="-156477" y="5076387"/>
              <a:chExt cx="6031153" cy="97276"/>
            </a:xfrm>
          </p:grpSpPr>
          <p:sp>
            <p:nvSpPr>
              <p:cNvPr id="30" name="Rectángulo 29"/>
              <p:cNvSpPr/>
              <p:nvPr userDrawn="1"/>
            </p:nvSpPr>
            <p:spPr>
              <a:xfrm>
                <a:off x="4668447" y="5076387"/>
                <a:ext cx="1206229" cy="9727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1" name="Rectángulo 30"/>
              <p:cNvSpPr/>
              <p:nvPr userDrawn="1"/>
            </p:nvSpPr>
            <p:spPr>
              <a:xfrm>
                <a:off x="1049754" y="5076387"/>
                <a:ext cx="1206231" cy="9727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2" name="Rectángulo 31"/>
              <p:cNvSpPr/>
              <p:nvPr userDrawn="1"/>
            </p:nvSpPr>
            <p:spPr>
              <a:xfrm>
                <a:off x="-156477" y="5076387"/>
                <a:ext cx="1206231" cy="9727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3" name="Rectángulo 32"/>
              <p:cNvSpPr/>
              <p:nvPr userDrawn="1"/>
            </p:nvSpPr>
            <p:spPr>
              <a:xfrm>
                <a:off x="2255984" y="5076387"/>
                <a:ext cx="1206231" cy="9727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dirty="0"/>
              </a:p>
            </p:txBody>
          </p:sp>
          <p:sp>
            <p:nvSpPr>
              <p:cNvPr id="34" name="Rectángulo 33"/>
              <p:cNvSpPr/>
              <p:nvPr userDrawn="1"/>
            </p:nvSpPr>
            <p:spPr>
              <a:xfrm>
                <a:off x="3462215" y="5076387"/>
                <a:ext cx="1206231" cy="97276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</p:grpSp>
      <p:sp>
        <p:nvSpPr>
          <p:cNvPr id="72" name="Título 1"/>
          <p:cNvSpPr txBox="1">
            <a:spLocks/>
          </p:cNvSpPr>
          <p:nvPr userDrawn="1"/>
        </p:nvSpPr>
        <p:spPr>
          <a:xfrm>
            <a:off x="609753" y="5765694"/>
            <a:ext cx="6041567" cy="53708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LT Std 65 Medium" panose="020B0603020203020204" pitchFamily="34" charset="0"/>
                <a:ea typeface="+mj-ea"/>
                <a:cs typeface="+mj-cs"/>
              </a:defRPr>
            </a:lvl1pPr>
          </a:lstStyle>
          <a:p>
            <a:r>
              <a:rPr lang="es-CL" sz="3600" b="0" i="0" kern="120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LT Std 65 Medium" panose="020B0603020203020204" pitchFamily="34" charset="0"/>
                <a:ea typeface="+mj-ea"/>
                <a:cs typeface="+mj-cs"/>
              </a:rPr>
              <a:t>PROBLEMA</a:t>
            </a:r>
            <a:r>
              <a:rPr lang="es-CL" sz="3600" b="0" i="0" kern="1200" cap="none" spc="0" baseline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LT Std 65 Medium" panose="020B0603020203020204" pitchFamily="34" charset="0"/>
                <a:ea typeface="+mj-ea"/>
                <a:cs typeface="+mj-cs"/>
              </a:rPr>
              <a:t> PAÍS</a:t>
            </a:r>
            <a:endParaRPr lang="es-CL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9" name="Imagen 6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3730" y="5666375"/>
            <a:ext cx="3853705" cy="63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39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25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ferencias Presidenciales Pulso Ciudada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29" b="16346"/>
          <a:stretch/>
        </p:blipFill>
        <p:spPr>
          <a:xfrm>
            <a:off x="1" y="-23177"/>
            <a:ext cx="12205465" cy="5196840"/>
          </a:xfrm>
          <a:prstGeom prst="rect">
            <a:avLst/>
          </a:prstGeom>
        </p:spPr>
      </p:pic>
      <p:sp>
        <p:nvSpPr>
          <p:cNvPr id="113" name="Rectángulo 112"/>
          <p:cNvSpPr/>
          <p:nvPr userDrawn="1"/>
        </p:nvSpPr>
        <p:spPr>
          <a:xfrm>
            <a:off x="-13465" y="5192748"/>
            <a:ext cx="12205465" cy="166698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1" name="Grupo 20"/>
          <p:cNvGrpSpPr/>
          <p:nvPr userDrawn="1"/>
        </p:nvGrpSpPr>
        <p:grpSpPr>
          <a:xfrm>
            <a:off x="1" y="5076386"/>
            <a:ext cx="12191999" cy="127156"/>
            <a:chOff x="1" y="5076386"/>
            <a:chExt cx="12776727" cy="97277"/>
          </a:xfrm>
        </p:grpSpPr>
        <p:grpSp>
          <p:nvGrpSpPr>
            <p:cNvPr id="19" name="Grupo 18"/>
            <p:cNvGrpSpPr/>
            <p:nvPr userDrawn="1"/>
          </p:nvGrpSpPr>
          <p:grpSpPr>
            <a:xfrm>
              <a:off x="1" y="5076386"/>
              <a:ext cx="6389966" cy="97277"/>
              <a:chOff x="-156477" y="5076387"/>
              <a:chExt cx="6031153" cy="97276"/>
            </a:xfrm>
          </p:grpSpPr>
          <p:sp>
            <p:nvSpPr>
              <p:cNvPr id="18" name="Rectángulo 17"/>
              <p:cNvSpPr/>
              <p:nvPr userDrawn="1"/>
            </p:nvSpPr>
            <p:spPr>
              <a:xfrm>
                <a:off x="4668447" y="5076387"/>
                <a:ext cx="1206229" cy="9727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3" name="Rectángulo 22"/>
              <p:cNvSpPr/>
              <p:nvPr userDrawn="1"/>
            </p:nvSpPr>
            <p:spPr>
              <a:xfrm>
                <a:off x="1049754" y="5076387"/>
                <a:ext cx="1206231" cy="9727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4" name="Rectángulo 23"/>
              <p:cNvSpPr/>
              <p:nvPr userDrawn="1"/>
            </p:nvSpPr>
            <p:spPr>
              <a:xfrm>
                <a:off x="-156477" y="5076387"/>
                <a:ext cx="1206231" cy="9727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5" name="Rectángulo 24"/>
              <p:cNvSpPr/>
              <p:nvPr userDrawn="1"/>
            </p:nvSpPr>
            <p:spPr>
              <a:xfrm>
                <a:off x="2255984" y="5076387"/>
                <a:ext cx="1206231" cy="9727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dirty="0"/>
              </a:p>
            </p:txBody>
          </p:sp>
          <p:sp>
            <p:nvSpPr>
              <p:cNvPr id="27" name="Rectángulo 26"/>
              <p:cNvSpPr/>
              <p:nvPr userDrawn="1"/>
            </p:nvSpPr>
            <p:spPr>
              <a:xfrm>
                <a:off x="3462215" y="5076387"/>
                <a:ext cx="1206231" cy="97276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29" name="Grupo 28"/>
            <p:cNvGrpSpPr/>
            <p:nvPr userDrawn="1"/>
          </p:nvGrpSpPr>
          <p:grpSpPr>
            <a:xfrm>
              <a:off x="6386762" y="5076386"/>
              <a:ext cx="6389966" cy="97277"/>
              <a:chOff x="-156477" y="5076387"/>
              <a:chExt cx="6031153" cy="97276"/>
            </a:xfrm>
          </p:grpSpPr>
          <p:sp>
            <p:nvSpPr>
              <p:cNvPr id="30" name="Rectángulo 29"/>
              <p:cNvSpPr/>
              <p:nvPr userDrawn="1"/>
            </p:nvSpPr>
            <p:spPr>
              <a:xfrm>
                <a:off x="4668447" y="5076387"/>
                <a:ext cx="1206229" cy="9727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1" name="Rectángulo 30"/>
              <p:cNvSpPr/>
              <p:nvPr userDrawn="1"/>
            </p:nvSpPr>
            <p:spPr>
              <a:xfrm>
                <a:off x="1049754" y="5076387"/>
                <a:ext cx="1206231" cy="9727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2" name="Rectángulo 31"/>
              <p:cNvSpPr/>
              <p:nvPr userDrawn="1"/>
            </p:nvSpPr>
            <p:spPr>
              <a:xfrm>
                <a:off x="-156477" y="5076387"/>
                <a:ext cx="1206231" cy="9727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3" name="Rectángulo 32"/>
              <p:cNvSpPr/>
              <p:nvPr userDrawn="1"/>
            </p:nvSpPr>
            <p:spPr>
              <a:xfrm>
                <a:off x="2255984" y="5076387"/>
                <a:ext cx="1206231" cy="9727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dirty="0"/>
              </a:p>
            </p:txBody>
          </p:sp>
          <p:sp>
            <p:nvSpPr>
              <p:cNvPr id="34" name="Rectángulo 33"/>
              <p:cNvSpPr/>
              <p:nvPr userDrawn="1"/>
            </p:nvSpPr>
            <p:spPr>
              <a:xfrm>
                <a:off x="3462215" y="5076387"/>
                <a:ext cx="1206231" cy="97276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</p:grpSp>
      <p:sp>
        <p:nvSpPr>
          <p:cNvPr id="72" name="Título 1"/>
          <p:cNvSpPr txBox="1">
            <a:spLocks/>
          </p:cNvSpPr>
          <p:nvPr userDrawn="1"/>
        </p:nvSpPr>
        <p:spPr>
          <a:xfrm>
            <a:off x="609753" y="5568862"/>
            <a:ext cx="6187287" cy="9783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LT Std 65 Medium" panose="020B0603020203020204" pitchFamily="34" charset="0"/>
                <a:ea typeface="+mj-ea"/>
                <a:cs typeface="+mj-cs"/>
              </a:defRPr>
            </a:lvl1pPr>
          </a:lstStyle>
          <a:p>
            <a:r>
              <a:rPr lang="es-CL" sz="3600" b="0" i="0" kern="1200" cap="none" spc="0" dirty="0">
                <a:ln w="0"/>
                <a:solidFill>
                  <a:schemeClr val="bg1"/>
                </a:solidFill>
                <a:effectLst/>
                <a:latin typeface="Avenir LT Std 65 Medium" panose="020B0603020203020204" pitchFamily="34" charset="0"/>
                <a:ea typeface="+mj-ea"/>
                <a:cs typeface="+mj-cs"/>
              </a:rPr>
              <a:t>PREFERENCIAS PRESIDENCIALES</a:t>
            </a:r>
            <a:endParaRPr lang="es-CL" b="0" dirty="0"/>
          </a:p>
        </p:txBody>
      </p:sp>
      <p:pic>
        <p:nvPicPr>
          <p:cNvPr id="69" name="Imagen 6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3730" y="5666375"/>
            <a:ext cx="3853705" cy="63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25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259">
          <p15:clr>
            <a:srgbClr val="FBAE40"/>
          </p15:clr>
        </p15:guide>
        <p15:guide id="4" orient="horz" pos="379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 Pulso Ciudada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696" y="365126"/>
            <a:ext cx="10515600" cy="580721"/>
          </a:xfrm>
        </p:spPr>
        <p:txBody>
          <a:bodyPr>
            <a:noAutofit/>
          </a:bodyPr>
          <a:lstStyle>
            <a:lvl1pPr>
              <a:defRPr sz="2800">
                <a:effectLst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446059" y="775597"/>
            <a:ext cx="609753" cy="409886"/>
          </a:xfrm>
        </p:spPr>
        <p:txBody>
          <a:bodyPr/>
          <a:lstStyle>
            <a:lvl1pPr>
              <a:defRPr/>
            </a:lvl1pPr>
          </a:lstStyle>
          <a:p>
            <a:fld id="{EA840E55-F132-4CAF-8839-662A972D89C7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71110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 Pulso Ciudada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696" y="365126"/>
            <a:ext cx="10515600" cy="523874"/>
          </a:xfrm>
        </p:spPr>
        <p:txBody>
          <a:bodyPr>
            <a:normAutofit/>
          </a:bodyPr>
          <a:lstStyle>
            <a:lvl1pPr>
              <a:defRPr sz="2800">
                <a:effectLst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F6D1-C890-4D03-B9EB-225DD44788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3578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24"/>
          <a:stretch/>
        </p:blipFill>
        <p:spPr>
          <a:xfrm>
            <a:off x="386080" y="6216831"/>
            <a:ext cx="1442720" cy="442939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696" y="365126"/>
            <a:ext cx="10515600" cy="8605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696" y="147542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82246" y="775597"/>
            <a:ext cx="609753" cy="409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venir LT Std 35 Light" panose="020B0402020203020204" pitchFamily="34" charset="0"/>
              </a:defRPr>
            </a:lvl1pPr>
          </a:lstStyle>
          <a:p>
            <a:fld id="{A94BF6D1-C890-4D03-B9EB-225DD44788DA}" type="slidenum">
              <a:rPr lang="es-CL" smtClean="0"/>
              <a:pPr/>
              <a:t>‹Nº›</a:t>
            </a:fld>
            <a:endParaRPr lang="es-CL"/>
          </a:p>
        </p:txBody>
      </p:sp>
      <p:grpSp>
        <p:nvGrpSpPr>
          <p:cNvPr id="9" name="Grupo 8"/>
          <p:cNvGrpSpPr/>
          <p:nvPr userDrawn="1"/>
        </p:nvGrpSpPr>
        <p:grpSpPr>
          <a:xfrm flipV="1">
            <a:off x="11175745" y="1272628"/>
            <a:ext cx="1016255" cy="101949"/>
            <a:chOff x="-156477" y="5076387"/>
            <a:chExt cx="6031153" cy="97276"/>
          </a:xfrm>
        </p:grpSpPr>
        <p:sp>
          <p:nvSpPr>
            <p:cNvPr id="16" name="Rectángulo 15"/>
            <p:cNvSpPr/>
            <p:nvPr userDrawn="1"/>
          </p:nvSpPr>
          <p:spPr>
            <a:xfrm>
              <a:off x="4668447" y="5076387"/>
              <a:ext cx="1206229" cy="972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" name="Rectángulo 16"/>
            <p:cNvSpPr/>
            <p:nvPr userDrawn="1"/>
          </p:nvSpPr>
          <p:spPr>
            <a:xfrm>
              <a:off x="1049754" y="5076387"/>
              <a:ext cx="1206231" cy="972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8" name="Rectángulo 17"/>
            <p:cNvSpPr/>
            <p:nvPr userDrawn="1"/>
          </p:nvSpPr>
          <p:spPr>
            <a:xfrm>
              <a:off x="-156477" y="5076387"/>
              <a:ext cx="1206231" cy="972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9" name="Rectángulo 18"/>
            <p:cNvSpPr/>
            <p:nvPr userDrawn="1"/>
          </p:nvSpPr>
          <p:spPr>
            <a:xfrm>
              <a:off x="2255984" y="5076387"/>
              <a:ext cx="1206231" cy="972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20" name="Rectángulo 19"/>
            <p:cNvSpPr/>
            <p:nvPr userDrawn="1"/>
          </p:nvSpPr>
          <p:spPr>
            <a:xfrm>
              <a:off x="3462215" y="5076387"/>
              <a:ext cx="1206231" cy="9727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087" y="6172616"/>
            <a:ext cx="2441731" cy="49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86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none" spc="0">
          <a:ln w="0"/>
          <a:solidFill>
            <a:schemeClr val="tx2"/>
          </a:solidFill>
          <a:effectLst/>
          <a:latin typeface="Avenir LT Std 65 Medium" panose="020B0603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venir LT Std 65 Medium" panose="020B0603020203020204" pitchFamily="34" charset="0"/>
          <a:ea typeface="+mn-ea"/>
          <a:cs typeface="+mn-cs"/>
        </a:defRPr>
      </a:lvl1pPr>
      <a:lvl2pPr marL="576263" indent="-2889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‒"/>
        <a:tabLst>
          <a:tab pos="228600" algn="l"/>
        </a:tabLst>
        <a:defRPr sz="1800" kern="1200">
          <a:solidFill>
            <a:schemeClr val="tx2"/>
          </a:solidFill>
          <a:latin typeface="Avenir LT Std 35 Light" panose="020B0402020203020204" pitchFamily="34" charset="0"/>
          <a:ea typeface="+mn-ea"/>
          <a:cs typeface="+mn-cs"/>
        </a:defRPr>
      </a:lvl2pPr>
      <a:lvl3pPr marL="804863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Avenir LT Std 35 Light" panose="020B0402020203020204" pitchFamily="34" charset="0"/>
          <a:ea typeface="+mn-ea"/>
          <a:cs typeface="+mn-cs"/>
        </a:defRPr>
      </a:lvl3pPr>
      <a:lvl4pPr marL="1033463" indent="-1778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Avenir LT Std 35 Light" panose="020B0402020203020204" pitchFamily="34" charset="0"/>
          <a:ea typeface="+mn-ea"/>
          <a:cs typeface="+mn-cs"/>
        </a:defRPr>
      </a:lvl4pPr>
      <a:lvl5pPr marL="1201738" indent="-16827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" panose="05000000000000000000" pitchFamily="2" charset="2"/>
        <a:buChar char="v"/>
        <a:defRPr sz="1400" kern="1200">
          <a:solidFill>
            <a:schemeClr val="accent1"/>
          </a:solidFill>
          <a:latin typeface="Avenir LT Std 35 Light" panose="020B04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4" Type="http://schemas.openxmlformats.org/officeDocument/2006/relationships/chart" Target="../charts/char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inandoonline.com/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>
            <a:extLst>
              <a:ext uri="{FF2B5EF4-FFF2-40B4-BE49-F238E27FC236}">
                <a16:creationId xmlns:a16="http://schemas.microsoft.com/office/drawing/2014/main" id="{8CDDE5C2-3EEB-4B78-B11C-CB855E4BDB25}"/>
              </a:ext>
            </a:extLst>
          </p:cNvPr>
          <p:cNvSpPr/>
          <p:nvPr/>
        </p:nvSpPr>
        <p:spPr>
          <a:xfrm>
            <a:off x="1066997" y="1448337"/>
            <a:ext cx="1759330" cy="276999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Publicación </a:t>
            </a:r>
            <a:r>
              <a:rPr lang="es-CL" sz="1200" b="1" dirty="0">
                <a:latin typeface="Calibri" panose="020F0502020204030204" pitchFamily="34" charset="0"/>
                <a:cs typeface="Calibri" panose="020F0502020204030204" pitchFamily="34" charset="0"/>
              </a:rPr>
              <a:t>#02</a:t>
            </a:r>
            <a:endParaRPr kumimoji="0" lang="es-CL" sz="1200" b="1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9BC5363-8AC1-4DE5-B7A9-C743CE66BE4B}"/>
              </a:ext>
            </a:extLst>
          </p:cNvPr>
          <p:cNvSpPr txBox="1">
            <a:spLocks/>
          </p:cNvSpPr>
          <p:nvPr/>
        </p:nvSpPr>
        <p:spPr>
          <a:xfrm>
            <a:off x="1066998" y="1960659"/>
            <a:ext cx="5749438" cy="967268"/>
          </a:xfrm>
          <a:prstGeom prst="rect">
            <a:avLst/>
          </a:prstGeom>
        </p:spPr>
        <p:txBody>
          <a:bodyPr/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 spc="0">
                <a:ln w="0"/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800" b="1" i="0" u="none" strike="noStrike" kern="1200" cap="none" spc="0" normalizeH="0" baseline="0" noProof="0" dirty="0">
                <a:ln w="0"/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PULSO CIUDADANO</a:t>
            </a:r>
            <a:br>
              <a:rPr kumimoji="0" lang="es-CL" sz="3200" b="0" i="0" u="none" strike="noStrike" kern="1200" cap="none" spc="0" normalizeH="0" baseline="0" noProof="0" dirty="0">
                <a:ln w="0"/>
                <a:solidFill>
                  <a:srgbClr val="DDDDDD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es-CL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Mayo 2022 / 30 de mayo al 8 de junio</a:t>
            </a:r>
            <a:endParaRPr kumimoji="0" lang="es-CL" sz="1600" b="0" i="0" u="none" strike="noStrike" kern="1200" cap="none" spc="0" normalizeH="0" baseline="0" noProof="0" dirty="0">
              <a:ln w="0"/>
              <a:solidFill>
                <a:srgbClr val="DDDDDD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0AC90B4E-6A6B-4735-A609-10EAC7633D90}"/>
              </a:ext>
            </a:extLst>
          </p:cNvPr>
          <p:cNvSpPr txBox="1">
            <a:spLocks/>
          </p:cNvSpPr>
          <p:nvPr/>
        </p:nvSpPr>
        <p:spPr>
          <a:xfrm>
            <a:off x="1066998" y="3129045"/>
            <a:ext cx="5593314" cy="8010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sz="2000" b="0" i="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576234" indent="-288911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‒"/>
              <a:tabLst>
                <a:tab pos="228589" algn="l"/>
              </a:tabLst>
              <a:defRPr sz="2000" kern="1200">
                <a:solidFill>
                  <a:schemeClr val="tx2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 marL="804823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3pPr>
            <a:lvl4pPr marL="1033411" indent="-177792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4pPr>
            <a:lvl5pPr marL="1201679" indent="-168266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v"/>
              <a:defRPr sz="1600" kern="1200">
                <a:solidFill>
                  <a:schemeClr val="accent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ABE2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Percepción Contexto Económico /</a:t>
            </a:r>
            <a:b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b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Evaluación de Gobierno / Problemas país / Covid-19 / Retiros AFP-CTS / Viruela</a:t>
            </a:r>
            <a:r>
              <a:rPr lang="es-CL" sz="1800" dirty="0">
                <a:solidFill>
                  <a:prstClr val="white"/>
                </a:solidFill>
              </a:rPr>
              <a:t> del mono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17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1">
            <a:extLst>
              <a:ext uri="{FF2B5EF4-FFF2-40B4-BE49-F238E27FC236}">
                <a16:creationId xmlns:a16="http://schemas.microsoft.com/office/drawing/2014/main" id="{A50A459F-BD5F-4EE3-B12B-3100137B3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1"/>
            <a:ext cx="9867210" cy="473538"/>
          </a:xfrm>
        </p:spPr>
        <p:txBody>
          <a:bodyPr>
            <a:noAutofit/>
          </a:bodyPr>
          <a:lstStyle/>
          <a:p>
            <a:r>
              <a:rPr lang="es-CL" sz="2400" b="1" dirty="0">
                <a:latin typeface="+mn-lt"/>
              </a:rPr>
              <a:t>Situación actual del país: 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  <a:cs typeface="Calibri" panose="020F0502020204030204" pitchFamily="34" charset="0"/>
              </a:rPr>
              <a:t>Percepción del avance del Perú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3354C26-33EC-484B-95D8-98C87C9DE219}"/>
              </a:ext>
            </a:extLst>
          </p:cNvPr>
          <p:cNvSpPr txBox="1">
            <a:spLocks/>
          </p:cNvSpPr>
          <p:nvPr/>
        </p:nvSpPr>
        <p:spPr>
          <a:xfrm>
            <a:off x="479425" y="1368393"/>
            <a:ext cx="5616575" cy="2803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venir LT Std 65 Medium" panose="020B0603020203020204" pitchFamily="34" charset="0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‒"/>
              <a:tabLst>
                <a:tab pos="228600" algn="l"/>
              </a:tabLst>
              <a:defRPr sz="1800" kern="1200">
                <a:solidFill>
                  <a:schemeClr val="tx2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 marL="8048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sz="1600" kern="1200">
                <a:solidFill>
                  <a:schemeClr val="tx2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3pPr>
            <a:lvl4pPr marL="1033463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4pPr>
            <a:lvl5pPr marL="1201738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v"/>
              <a:defRPr sz="1400" kern="1200">
                <a:solidFill>
                  <a:schemeClr val="accent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400" dirty="0"/>
              <a:t>En general, considerando todos los aspectos, económicos, valóricos, políticos, sociales … ¿Crees que Perú avanza en…? 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82291FE-A991-443B-A4D6-5F794E599064}"/>
              </a:ext>
            </a:extLst>
          </p:cNvPr>
          <p:cNvSpPr txBox="1">
            <a:spLocks/>
          </p:cNvSpPr>
          <p:nvPr/>
        </p:nvSpPr>
        <p:spPr>
          <a:xfrm>
            <a:off x="748145" y="6365460"/>
            <a:ext cx="7130473" cy="280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D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atos expresados en porcentajes (%). Sobre la Base del Total Entrevistas (N: 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1026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EM: +/-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3,1%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)</a:t>
            </a:r>
            <a:endParaRPr lang="es-CL" sz="10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</a:endParaRPr>
          </a:p>
        </p:txBody>
      </p:sp>
      <p:graphicFrame>
        <p:nvGraphicFramePr>
          <p:cNvPr id="6" name="11 Gráfico">
            <a:extLst>
              <a:ext uri="{FF2B5EF4-FFF2-40B4-BE49-F238E27FC236}">
                <a16:creationId xmlns:a16="http://schemas.microsoft.com/office/drawing/2014/main" id="{931740DC-432B-4329-AA70-46125FDBE5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9927040"/>
              </p:ext>
            </p:extLst>
          </p:nvPr>
        </p:nvGraphicFramePr>
        <p:xfrm>
          <a:off x="997619" y="1508572"/>
          <a:ext cx="3801437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Rectángulo">
            <a:extLst>
              <a:ext uri="{FF2B5EF4-FFF2-40B4-BE49-F238E27FC236}">
                <a16:creationId xmlns:a16="http://schemas.microsoft.com/office/drawing/2014/main" id="{4C33AC8F-818C-4A56-8075-27189691CD0A}"/>
              </a:ext>
            </a:extLst>
          </p:cNvPr>
          <p:cNvSpPr/>
          <p:nvPr/>
        </p:nvSpPr>
        <p:spPr>
          <a:xfrm>
            <a:off x="6902064" y="1010435"/>
            <a:ext cx="3992570" cy="2308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APERTURA POR SEGMENTOS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7742B20-E9EE-444F-A691-C929D8C2BC90}"/>
              </a:ext>
            </a:extLst>
          </p:cNvPr>
          <p:cNvSpPr txBox="1"/>
          <p:nvPr/>
        </p:nvSpPr>
        <p:spPr>
          <a:xfrm>
            <a:off x="11140323" y="2001228"/>
            <a:ext cx="4090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GSE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660C17C-04B1-4087-A9F7-1E0A976B04A0}"/>
              </a:ext>
            </a:extLst>
          </p:cNvPr>
          <p:cNvSpPr txBox="1"/>
          <p:nvPr/>
        </p:nvSpPr>
        <p:spPr>
          <a:xfrm>
            <a:off x="11096543" y="2733939"/>
            <a:ext cx="5068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EDAD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D8CD7B4-6EEB-43E0-BB16-9AB82609B2E2}"/>
              </a:ext>
            </a:extLst>
          </p:cNvPr>
          <p:cNvSpPr txBox="1"/>
          <p:nvPr/>
        </p:nvSpPr>
        <p:spPr>
          <a:xfrm>
            <a:off x="11118200" y="3350882"/>
            <a:ext cx="4908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SEXO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FE62A14-F987-4C33-972D-7CA96C32025A}"/>
              </a:ext>
            </a:extLst>
          </p:cNvPr>
          <p:cNvSpPr txBox="1"/>
          <p:nvPr/>
        </p:nvSpPr>
        <p:spPr>
          <a:xfrm>
            <a:off x="11114721" y="3924453"/>
            <a:ext cx="522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ZONA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68BEBE2-751B-4943-99F0-D94AEB5D838B}"/>
              </a:ext>
            </a:extLst>
          </p:cNvPr>
          <p:cNvSpPr txBox="1"/>
          <p:nvPr/>
        </p:nvSpPr>
        <p:spPr>
          <a:xfrm>
            <a:off x="11076537" y="4623004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TENDENCIA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POLÍTICA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0FD531E-93BD-48FE-BBE6-64F612A7D0C7}"/>
              </a:ext>
            </a:extLst>
          </p:cNvPr>
          <p:cNvSpPr txBox="1"/>
          <p:nvPr/>
        </p:nvSpPr>
        <p:spPr>
          <a:xfrm>
            <a:off x="11076537" y="5309549"/>
            <a:ext cx="7072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POSICIÓN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ANTE EL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GOBIERNO</a:t>
            </a:r>
          </a:p>
        </p:txBody>
      </p:sp>
      <p:graphicFrame>
        <p:nvGraphicFramePr>
          <p:cNvPr id="15" name="21 Gráfico">
            <a:extLst>
              <a:ext uri="{FF2B5EF4-FFF2-40B4-BE49-F238E27FC236}">
                <a16:creationId xmlns:a16="http://schemas.microsoft.com/office/drawing/2014/main" id="{C7B10E7B-EB04-827C-FA0C-DEF5151840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1843574"/>
              </p:ext>
            </p:extLst>
          </p:nvPr>
        </p:nvGraphicFramePr>
        <p:xfrm>
          <a:off x="5873068" y="1205450"/>
          <a:ext cx="5241653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062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Marcador de contenido 7">
            <a:extLst>
              <a:ext uri="{FF2B5EF4-FFF2-40B4-BE49-F238E27FC236}">
                <a16:creationId xmlns:a16="http://schemas.microsoft.com/office/drawing/2014/main" id="{1316D65C-E486-D8F7-F14E-A3C5E77666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1826749"/>
              </p:ext>
            </p:extLst>
          </p:nvPr>
        </p:nvGraphicFramePr>
        <p:xfrm>
          <a:off x="479425" y="1559646"/>
          <a:ext cx="11233150" cy="4411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4">
            <a:extLst>
              <a:ext uri="{FF2B5EF4-FFF2-40B4-BE49-F238E27FC236}">
                <a16:creationId xmlns:a16="http://schemas.microsoft.com/office/drawing/2014/main" id="{4E390FD2-A382-7E20-46C9-5E3AB0E14E53}"/>
              </a:ext>
            </a:extLst>
          </p:cNvPr>
          <p:cNvSpPr txBox="1">
            <a:spLocks/>
          </p:cNvSpPr>
          <p:nvPr/>
        </p:nvSpPr>
        <p:spPr>
          <a:xfrm>
            <a:off x="479425" y="410297"/>
            <a:ext cx="9867210" cy="4735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>
                <a:ln w="0"/>
                <a:solidFill>
                  <a:schemeClr val="tx2"/>
                </a:solidFill>
                <a:effectLst/>
                <a:latin typeface="Avenir LT Std 65 Medium" panose="020B0603020203020204" pitchFamily="34" charset="0"/>
                <a:ea typeface="+mj-ea"/>
                <a:cs typeface="+mj-cs"/>
              </a:defRPr>
            </a:lvl1pPr>
          </a:lstStyle>
          <a:p>
            <a:r>
              <a:rPr lang="es-CL" sz="2400" b="1" dirty="0">
                <a:latin typeface="+mj-lt"/>
              </a:rPr>
              <a:t>Evolutivo situación actual del país: </a:t>
            </a:r>
            <a:r>
              <a:rPr lang="es-CL" sz="2400" b="1" dirty="0">
                <a:latin typeface="+mj-lt"/>
                <a:cs typeface="Calibri" panose="020F0502020204030204" pitchFamily="34" charset="0"/>
              </a:rPr>
              <a:t>Percepción del avance del Perú</a:t>
            </a:r>
            <a:endParaRPr lang="en-419" sz="2400" b="1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921E41CF-4379-14BF-D6FC-FE9A760BA311}"/>
              </a:ext>
            </a:extLst>
          </p:cNvPr>
          <p:cNvSpPr txBox="1">
            <a:spLocks/>
          </p:cNvSpPr>
          <p:nvPr/>
        </p:nvSpPr>
        <p:spPr>
          <a:xfrm>
            <a:off x="479425" y="883834"/>
            <a:ext cx="5616575" cy="2803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venir LT Std 65 Medium" panose="020B0603020203020204" pitchFamily="34" charset="0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‒"/>
              <a:tabLst>
                <a:tab pos="228600" algn="l"/>
              </a:tabLst>
              <a:defRPr sz="1800" kern="1200">
                <a:solidFill>
                  <a:schemeClr val="tx2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 marL="8048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sz="1600" kern="1200">
                <a:solidFill>
                  <a:schemeClr val="tx2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3pPr>
            <a:lvl4pPr marL="1033463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4pPr>
            <a:lvl5pPr marL="1201738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v"/>
              <a:defRPr sz="1400" kern="1200">
                <a:solidFill>
                  <a:schemeClr val="accent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En general,  ¿crees que Perú avanza en…? </a:t>
            </a:r>
          </a:p>
          <a:p>
            <a:endParaRPr lang="en-419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E1080261-2530-FAC2-BBB2-04F3C6CC2E0D}"/>
              </a:ext>
            </a:extLst>
          </p:cNvPr>
          <p:cNvSpPr txBox="1">
            <a:spLocks/>
          </p:cNvSpPr>
          <p:nvPr/>
        </p:nvSpPr>
        <p:spPr>
          <a:xfrm>
            <a:off x="748145" y="6365460"/>
            <a:ext cx="7130473" cy="280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D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atos expresados en porcentajes (%). Sobre la Base del Total Entrevistas (N: 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1026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EM: +/-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3,1%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)</a:t>
            </a:r>
            <a:endParaRPr lang="es-CL" sz="10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</a:endParaRPr>
          </a:p>
        </p:txBody>
      </p:sp>
      <p:graphicFrame>
        <p:nvGraphicFramePr>
          <p:cNvPr id="7" name="Tabla 2">
            <a:extLst>
              <a:ext uri="{FF2B5EF4-FFF2-40B4-BE49-F238E27FC236}">
                <a16:creationId xmlns:a16="http://schemas.microsoft.com/office/drawing/2014/main" id="{61FF6A28-4B85-EECE-F36C-4A94379304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652657"/>
              </p:ext>
            </p:extLst>
          </p:nvPr>
        </p:nvGraphicFramePr>
        <p:xfrm>
          <a:off x="11528974" y="2076450"/>
          <a:ext cx="360000" cy="1017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01706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L" sz="900" b="1" dirty="0">
                          <a:solidFill>
                            <a:srgbClr val="FFFFFF"/>
                          </a:solidFill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296414"/>
                  </a:ext>
                </a:extLst>
              </a:tr>
            </a:tbl>
          </a:graphicData>
        </a:graphic>
      </p:graphicFrame>
      <p:graphicFrame>
        <p:nvGraphicFramePr>
          <p:cNvPr id="8" name="Tabla 2">
            <a:extLst>
              <a:ext uri="{FF2B5EF4-FFF2-40B4-BE49-F238E27FC236}">
                <a16:creationId xmlns:a16="http://schemas.microsoft.com/office/drawing/2014/main" id="{6C250102-73B1-C59E-325A-77F1DAE490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246261"/>
              </p:ext>
            </p:extLst>
          </p:nvPr>
        </p:nvGraphicFramePr>
        <p:xfrm>
          <a:off x="11531048" y="3167678"/>
          <a:ext cx="360000" cy="1017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017068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b="1" dirty="0">
                          <a:solidFill>
                            <a:srgbClr val="FFFFFF"/>
                          </a:solidFill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568430"/>
                  </a:ext>
                </a:extLst>
              </a:tr>
            </a:tbl>
          </a:graphicData>
        </a:graphic>
      </p:graphicFrame>
      <p:graphicFrame>
        <p:nvGraphicFramePr>
          <p:cNvPr id="9" name="Tabla 2">
            <a:extLst>
              <a:ext uri="{FF2B5EF4-FFF2-40B4-BE49-F238E27FC236}">
                <a16:creationId xmlns:a16="http://schemas.microsoft.com/office/drawing/2014/main" id="{7CF5F8AA-6C22-8416-8C3F-66A894D6B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667987"/>
              </p:ext>
            </p:extLst>
          </p:nvPr>
        </p:nvGraphicFramePr>
        <p:xfrm>
          <a:off x="11532549" y="4251287"/>
          <a:ext cx="360000" cy="1017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017068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b="1" dirty="0">
                          <a:solidFill>
                            <a:srgbClr val="FFFFFF"/>
                          </a:solidFill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6675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7787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1">
            <a:extLst>
              <a:ext uri="{FF2B5EF4-FFF2-40B4-BE49-F238E27FC236}">
                <a16:creationId xmlns:a16="http://schemas.microsoft.com/office/drawing/2014/main" id="{6BE7F84D-E7FB-4914-94F3-E0358096D6E4}"/>
              </a:ext>
            </a:extLst>
          </p:cNvPr>
          <p:cNvSpPr txBox="1">
            <a:spLocks/>
          </p:cNvSpPr>
          <p:nvPr/>
        </p:nvSpPr>
        <p:spPr>
          <a:xfrm>
            <a:off x="479425" y="476251"/>
            <a:ext cx="9867210" cy="4735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>
                <a:ln w="0"/>
                <a:solidFill>
                  <a:schemeClr val="tx2"/>
                </a:solidFill>
                <a:effectLst/>
                <a:latin typeface="Avenir LT Std 65 Medium" panose="020B0603020203020204" pitchFamily="34" charset="0"/>
                <a:ea typeface="+mj-ea"/>
                <a:cs typeface="+mj-cs"/>
              </a:defRPr>
            </a:lvl1pPr>
          </a:lstStyle>
          <a:p>
            <a:r>
              <a:rPr lang="es-CL" sz="2400" b="1" dirty="0">
                <a:latin typeface="+mn-lt"/>
              </a:rPr>
              <a:t>Situación actual del país: 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Percepción del progreso del Perú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1E979E0-BCAB-4BD5-8FED-992CE263683B}"/>
              </a:ext>
            </a:extLst>
          </p:cNvPr>
          <p:cNvSpPr txBox="1">
            <a:spLocks/>
          </p:cNvSpPr>
          <p:nvPr/>
        </p:nvSpPr>
        <p:spPr>
          <a:xfrm>
            <a:off x="479425" y="1368393"/>
            <a:ext cx="5616575" cy="2803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venir LT Std 65 Medium" panose="020B0603020203020204" pitchFamily="34" charset="0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‒"/>
              <a:tabLst>
                <a:tab pos="228600" algn="l"/>
              </a:tabLst>
              <a:defRPr sz="1800" kern="1200">
                <a:solidFill>
                  <a:schemeClr val="tx2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 marL="8048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sz="1600" kern="1200">
                <a:solidFill>
                  <a:schemeClr val="tx2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3pPr>
            <a:lvl4pPr marL="1033463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4pPr>
            <a:lvl5pPr marL="1201738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v"/>
              <a:defRPr sz="1400" kern="1200">
                <a:solidFill>
                  <a:schemeClr val="accent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400" dirty="0"/>
              <a:t>En general, y considerando todos los aspectos, ¿Consideras que actualmente Perú está progresando, estancado o en retroceso?</a:t>
            </a:r>
          </a:p>
        </p:txBody>
      </p:sp>
      <p:graphicFrame>
        <p:nvGraphicFramePr>
          <p:cNvPr id="7" name="21 Gráfico">
            <a:extLst>
              <a:ext uri="{FF2B5EF4-FFF2-40B4-BE49-F238E27FC236}">
                <a16:creationId xmlns:a16="http://schemas.microsoft.com/office/drawing/2014/main" id="{32A1520F-BC9A-431C-8F1F-E32ED1AA68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12280"/>
              </p:ext>
            </p:extLst>
          </p:nvPr>
        </p:nvGraphicFramePr>
        <p:xfrm>
          <a:off x="6096000" y="949789"/>
          <a:ext cx="5110871" cy="5086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11 Gráfico">
            <a:extLst>
              <a:ext uri="{FF2B5EF4-FFF2-40B4-BE49-F238E27FC236}">
                <a16:creationId xmlns:a16="http://schemas.microsoft.com/office/drawing/2014/main" id="{E632D15D-E1C4-4666-8B24-AAE0E16AAF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4018002"/>
              </p:ext>
            </p:extLst>
          </p:nvPr>
        </p:nvGraphicFramePr>
        <p:xfrm>
          <a:off x="503389" y="1773386"/>
          <a:ext cx="5045612" cy="4276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7 Rectángulo">
            <a:extLst>
              <a:ext uri="{FF2B5EF4-FFF2-40B4-BE49-F238E27FC236}">
                <a16:creationId xmlns:a16="http://schemas.microsoft.com/office/drawing/2014/main" id="{FF71EB87-8C15-4217-87C5-6F7E8F3831C1}"/>
              </a:ext>
            </a:extLst>
          </p:cNvPr>
          <p:cNvSpPr/>
          <p:nvPr/>
        </p:nvSpPr>
        <p:spPr>
          <a:xfrm>
            <a:off x="7049846" y="597604"/>
            <a:ext cx="3992570" cy="2308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APERTURA POR SEGMENTOS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B548FB5-5C9A-42BA-8003-283C3CED9F31}"/>
              </a:ext>
            </a:extLst>
          </p:cNvPr>
          <p:cNvSpPr txBox="1"/>
          <p:nvPr/>
        </p:nvSpPr>
        <p:spPr>
          <a:xfrm>
            <a:off x="11140323" y="2001228"/>
            <a:ext cx="4090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GSE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3BDB930-5FE4-497B-AB5F-EBE5484A4E86}"/>
              </a:ext>
            </a:extLst>
          </p:cNvPr>
          <p:cNvSpPr txBox="1"/>
          <p:nvPr/>
        </p:nvSpPr>
        <p:spPr>
          <a:xfrm>
            <a:off x="11096543" y="2733939"/>
            <a:ext cx="5068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EDAD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8E91733-C072-4E5E-9023-CD8BD8DB2513}"/>
              </a:ext>
            </a:extLst>
          </p:cNvPr>
          <p:cNvSpPr txBox="1"/>
          <p:nvPr/>
        </p:nvSpPr>
        <p:spPr>
          <a:xfrm>
            <a:off x="11126248" y="3313212"/>
            <a:ext cx="4908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SEXO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2F26937-FA8E-41B5-8AA3-E8F7A091EA82}"/>
              </a:ext>
            </a:extLst>
          </p:cNvPr>
          <p:cNvSpPr txBox="1"/>
          <p:nvPr/>
        </p:nvSpPr>
        <p:spPr>
          <a:xfrm>
            <a:off x="11114721" y="3924453"/>
            <a:ext cx="522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ZONA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E70CD49-3933-4553-A25F-5267AAEC1DFE}"/>
              </a:ext>
            </a:extLst>
          </p:cNvPr>
          <p:cNvSpPr txBox="1"/>
          <p:nvPr/>
        </p:nvSpPr>
        <p:spPr>
          <a:xfrm>
            <a:off x="11076537" y="4623004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TENDENCIA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POLÍTICA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24B41BB-B4DA-4A5B-92CA-895B3E512D05}"/>
              </a:ext>
            </a:extLst>
          </p:cNvPr>
          <p:cNvSpPr txBox="1"/>
          <p:nvPr/>
        </p:nvSpPr>
        <p:spPr>
          <a:xfrm>
            <a:off x="11076537" y="5309549"/>
            <a:ext cx="7072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POSICIÓN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ANTE EL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GOBIERNO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EA2E51D6-F231-56A4-D082-CBCE7E12454D}"/>
              </a:ext>
            </a:extLst>
          </p:cNvPr>
          <p:cNvSpPr txBox="1">
            <a:spLocks/>
          </p:cNvSpPr>
          <p:nvPr/>
        </p:nvSpPr>
        <p:spPr>
          <a:xfrm>
            <a:off x="748145" y="6365460"/>
            <a:ext cx="7130473" cy="280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D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atos expresados en porcentajes (%). Sobre la Base del Total Entrevistas (N: 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1026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EM: +/-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3,1%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)</a:t>
            </a:r>
            <a:endParaRPr lang="es-CL" sz="10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409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Marcador de contenido 7">
            <a:extLst>
              <a:ext uri="{FF2B5EF4-FFF2-40B4-BE49-F238E27FC236}">
                <a16:creationId xmlns:a16="http://schemas.microsoft.com/office/drawing/2014/main" id="{1316D65C-E486-D8F7-F14E-A3C5E77666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7141392"/>
              </p:ext>
            </p:extLst>
          </p:nvPr>
        </p:nvGraphicFramePr>
        <p:xfrm>
          <a:off x="479425" y="1559646"/>
          <a:ext cx="11233150" cy="4411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4">
            <a:extLst>
              <a:ext uri="{FF2B5EF4-FFF2-40B4-BE49-F238E27FC236}">
                <a16:creationId xmlns:a16="http://schemas.microsoft.com/office/drawing/2014/main" id="{4E390FD2-A382-7E20-46C9-5E3AB0E14E53}"/>
              </a:ext>
            </a:extLst>
          </p:cNvPr>
          <p:cNvSpPr txBox="1">
            <a:spLocks/>
          </p:cNvSpPr>
          <p:nvPr/>
        </p:nvSpPr>
        <p:spPr>
          <a:xfrm>
            <a:off x="479425" y="410297"/>
            <a:ext cx="9867210" cy="4735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>
                <a:ln w="0"/>
                <a:solidFill>
                  <a:schemeClr val="tx2"/>
                </a:solidFill>
                <a:effectLst/>
                <a:latin typeface="Avenir LT Std 65 Medium" panose="020B0603020203020204" pitchFamily="34" charset="0"/>
                <a:ea typeface="+mj-ea"/>
                <a:cs typeface="+mj-cs"/>
              </a:defRPr>
            </a:lvl1pPr>
          </a:lstStyle>
          <a:p>
            <a:r>
              <a:rPr lang="es-CL" sz="2400" b="1" dirty="0">
                <a:latin typeface="+mj-lt"/>
              </a:rPr>
              <a:t>Evolutivo </a:t>
            </a:r>
            <a:r>
              <a:rPr lang="es-CL" sz="2400" b="1" dirty="0">
                <a:latin typeface="+mn-lt"/>
              </a:rPr>
              <a:t>situación actual del país: Percepción del progreso del Perú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921E41CF-4379-14BF-D6FC-FE9A760BA311}"/>
              </a:ext>
            </a:extLst>
          </p:cNvPr>
          <p:cNvSpPr txBox="1">
            <a:spLocks/>
          </p:cNvSpPr>
          <p:nvPr/>
        </p:nvSpPr>
        <p:spPr>
          <a:xfrm>
            <a:off x="479425" y="883834"/>
            <a:ext cx="5699702" cy="281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venir LT Std 65 Medium" panose="020B0603020203020204" pitchFamily="34" charset="0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‒"/>
              <a:tabLst>
                <a:tab pos="228600" algn="l"/>
              </a:tabLst>
              <a:defRPr sz="1800" kern="1200">
                <a:solidFill>
                  <a:schemeClr val="tx2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 marL="8048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sz="1600" kern="1200">
                <a:solidFill>
                  <a:schemeClr val="tx2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3pPr>
            <a:lvl4pPr marL="1033463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4pPr>
            <a:lvl5pPr marL="1201738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v"/>
              <a:defRPr sz="1400" kern="1200">
                <a:solidFill>
                  <a:schemeClr val="accent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400" dirty="0"/>
              <a:t>En general, y considerando todos los aspectos, ¿Consideras que actualmente Perú está progresando, estancado o en retroceso?</a:t>
            </a:r>
          </a:p>
          <a:p>
            <a:endParaRPr lang="en-419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E1080261-2530-FAC2-BBB2-04F3C6CC2E0D}"/>
              </a:ext>
            </a:extLst>
          </p:cNvPr>
          <p:cNvSpPr txBox="1">
            <a:spLocks/>
          </p:cNvSpPr>
          <p:nvPr/>
        </p:nvSpPr>
        <p:spPr>
          <a:xfrm>
            <a:off x="748145" y="6365460"/>
            <a:ext cx="7130473" cy="280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D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atos expresados en porcentajes (%). Sobre la Base del Total Entrevistas (N: 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1026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EM: +/-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3,1%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)</a:t>
            </a:r>
            <a:endParaRPr lang="es-CL" sz="10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</a:endParaRPr>
          </a:p>
        </p:txBody>
      </p:sp>
      <p:graphicFrame>
        <p:nvGraphicFramePr>
          <p:cNvPr id="7" name="Tabla 2">
            <a:extLst>
              <a:ext uri="{FF2B5EF4-FFF2-40B4-BE49-F238E27FC236}">
                <a16:creationId xmlns:a16="http://schemas.microsoft.com/office/drawing/2014/main" id="{6147CE2B-4659-AA36-7154-01634E3AB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104203"/>
              </p:ext>
            </p:extLst>
          </p:nvPr>
        </p:nvGraphicFramePr>
        <p:xfrm>
          <a:off x="9062865" y="4184746"/>
          <a:ext cx="360000" cy="1017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01706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L" sz="900" b="1" dirty="0">
                          <a:solidFill>
                            <a:schemeClr val="tx1"/>
                          </a:solidFill>
                        </a:rPr>
                        <a:t>↓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296414"/>
                  </a:ext>
                </a:extLst>
              </a:tr>
            </a:tbl>
          </a:graphicData>
        </a:graphic>
      </p:graphicFrame>
      <p:graphicFrame>
        <p:nvGraphicFramePr>
          <p:cNvPr id="8" name="Tabla 2">
            <a:extLst>
              <a:ext uri="{FF2B5EF4-FFF2-40B4-BE49-F238E27FC236}">
                <a16:creationId xmlns:a16="http://schemas.microsoft.com/office/drawing/2014/main" id="{03D42171-AAC1-8F45-BCDF-38B0DBAF7B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096241"/>
              </p:ext>
            </p:extLst>
          </p:nvPr>
        </p:nvGraphicFramePr>
        <p:xfrm>
          <a:off x="11531048" y="3167678"/>
          <a:ext cx="360000" cy="1017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017068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b="1" dirty="0">
                          <a:solidFill>
                            <a:srgbClr val="FFFFFF"/>
                          </a:solidFill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568430"/>
                  </a:ext>
                </a:extLst>
              </a:tr>
            </a:tbl>
          </a:graphicData>
        </a:graphic>
      </p:graphicFrame>
      <p:graphicFrame>
        <p:nvGraphicFramePr>
          <p:cNvPr id="9" name="Tabla 2">
            <a:extLst>
              <a:ext uri="{FF2B5EF4-FFF2-40B4-BE49-F238E27FC236}">
                <a16:creationId xmlns:a16="http://schemas.microsoft.com/office/drawing/2014/main" id="{2EC41C9E-8769-8664-F13A-843F5753DF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021387"/>
              </p:ext>
            </p:extLst>
          </p:nvPr>
        </p:nvGraphicFramePr>
        <p:xfrm>
          <a:off x="11532549" y="4251287"/>
          <a:ext cx="360000" cy="1017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017068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b="1" dirty="0">
                          <a:solidFill>
                            <a:srgbClr val="FFFFFF"/>
                          </a:solidFill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6675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046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440C56A5-02B6-444D-9DCE-2B5138FAB995}"/>
              </a:ext>
            </a:extLst>
          </p:cNvPr>
          <p:cNvSpPr txBox="1">
            <a:spLocks/>
          </p:cNvSpPr>
          <p:nvPr/>
        </p:nvSpPr>
        <p:spPr>
          <a:xfrm>
            <a:off x="479424" y="1158824"/>
            <a:ext cx="5616576" cy="2803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venir LT Std 65 Medium" panose="020B0603020203020204" pitchFamily="34" charset="0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‒"/>
              <a:tabLst>
                <a:tab pos="228600" algn="l"/>
              </a:tabLst>
              <a:defRPr sz="1800" kern="1200">
                <a:solidFill>
                  <a:schemeClr val="tx2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 marL="8048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sz="1600" kern="1200">
                <a:solidFill>
                  <a:schemeClr val="tx2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3pPr>
            <a:lvl4pPr marL="1033463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4pPr>
            <a:lvl5pPr marL="1201738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v"/>
              <a:defRPr sz="1400" kern="1200">
                <a:solidFill>
                  <a:schemeClr val="accent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400" dirty="0"/>
              <a:t>¿Cómo calificarías la situación económica actual del país?</a:t>
            </a:r>
          </a:p>
          <a:p>
            <a:endParaRPr lang="es-CL" dirty="0"/>
          </a:p>
        </p:txBody>
      </p:sp>
      <p:sp>
        <p:nvSpPr>
          <p:cNvPr id="10" name="Título 4">
            <a:extLst>
              <a:ext uri="{FF2B5EF4-FFF2-40B4-BE49-F238E27FC236}">
                <a16:creationId xmlns:a16="http://schemas.microsoft.com/office/drawing/2014/main" id="{409F93C5-FB90-43C3-B066-EF98F302C3BE}"/>
              </a:ext>
            </a:extLst>
          </p:cNvPr>
          <p:cNvSpPr txBox="1">
            <a:spLocks/>
          </p:cNvSpPr>
          <p:nvPr/>
        </p:nvSpPr>
        <p:spPr>
          <a:xfrm>
            <a:off x="479424" y="314534"/>
            <a:ext cx="9867210" cy="4703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>
                <a:ln w="0"/>
                <a:solidFill>
                  <a:schemeClr val="tx2"/>
                </a:solidFill>
                <a:effectLst/>
                <a:latin typeface="Avenir LT Std 65 Medium" panose="020B0603020203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s-CL" sz="2400" b="1" dirty="0">
                <a:latin typeface="+mn-lt"/>
              </a:rPr>
              <a:t>Situación económica país: 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Evaluación actual</a:t>
            </a:r>
          </a:p>
        </p:txBody>
      </p:sp>
      <p:graphicFrame>
        <p:nvGraphicFramePr>
          <p:cNvPr id="11" name="11 Gráfico">
            <a:extLst>
              <a:ext uri="{FF2B5EF4-FFF2-40B4-BE49-F238E27FC236}">
                <a16:creationId xmlns:a16="http://schemas.microsoft.com/office/drawing/2014/main" id="{B5AC76C1-34F4-4EDB-96D0-1B24034BBB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556549"/>
              </p:ext>
            </p:extLst>
          </p:nvPr>
        </p:nvGraphicFramePr>
        <p:xfrm>
          <a:off x="479425" y="1625600"/>
          <a:ext cx="5543550" cy="4276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48 Gráfico">
            <a:extLst>
              <a:ext uri="{FF2B5EF4-FFF2-40B4-BE49-F238E27FC236}">
                <a16:creationId xmlns:a16="http://schemas.microsoft.com/office/drawing/2014/main" id="{5215A769-6E43-480D-AE5E-62B81C5ED2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9776565"/>
              </p:ext>
            </p:extLst>
          </p:nvPr>
        </p:nvGraphicFramePr>
        <p:xfrm>
          <a:off x="6010492" y="1102491"/>
          <a:ext cx="5091111" cy="4969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7 Rectángulo">
            <a:extLst>
              <a:ext uri="{FF2B5EF4-FFF2-40B4-BE49-F238E27FC236}">
                <a16:creationId xmlns:a16="http://schemas.microsoft.com/office/drawing/2014/main" id="{C540D950-B600-4F04-935B-2541B53CA88D}"/>
              </a:ext>
            </a:extLst>
          </p:cNvPr>
          <p:cNvSpPr/>
          <p:nvPr/>
        </p:nvSpPr>
        <p:spPr>
          <a:xfrm>
            <a:off x="7049846" y="834374"/>
            <a:ext cx="3992570" cy="2308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APERTURA POR SEGMENTOS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863F895-438D-42E6-8C94-8A3FC10FDBFA}"/>
              </a:ext>
            </a:extLst>
          </p:cNvPr>
          <p:cNvSpPr txBox="1"/>
          <p:nvPr/>
        </p:nvSpPr>
        <p:spPr>
          <a:xfrm>
            <a:off x="11140323" y="2001228"/>
            <a:ext cx="4090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GSE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BC2161D-6372-437C-AC68-D88FCE4F4E33}"/>
              </a:ext>
            </a:extLst>
          </p:cNvPr>
          <p:cNvSpPr txBox="1"/>
          <p:nvPr/>
        </p:nvSpPr>
        <p:spPr>
          <a:xfrm>
            <a:off x="11096543" y="2733939"/>
            <a:ext cx="5068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EDAD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17227EF-7890-4106-B3C0-49B6AC6BD5F0}"/>
              </a:ext>
            </a:extLst>
          </p:cNvPr>
          <p:cNvSpPr txBox="1"/>
          <p:nvPr/>
        </p:nvSpPr>
        <p:spPr>
          <a:xfrm>
            <a:off x="11126248" y="3313212"/>
            <a:ext cx="4908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SEXO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F8AFE0B-C194-44B0-A5C8-9EC18AC16B99}"/>
              </a:ext>
            </a:extLst>
          </p:cNvPr>
          <p:cNvSpPr txBox="1"/>
          <p:nvPr/>
        </p:nvSpPr>
        <p:spPr>
          <a:xfrm>
            <a:off x="11114721" y="3924453"/>
            <a:ext cx="522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ZONA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CA99F60-BEFF-4A8F-BCDE-A87A36802160}"/>
              </a:ext>
            </a:extLst>
          </p:cNvPr>
          <p:cNvSpPr txBox="1"/>
          <p:nvPr/>
        </p:nvSpPr>
        <p:spPr>
          <a:xfrm>
            <a:off x="11076537" y="4623004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TENDENCIA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POLÍTICA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01912EC-8529-4DEE-9E5B-4403979B128B}"/>
              </a:ext>
            </a:extLst>
          </p:cNvPr>
          <p:cNvSpPr txBox="1"/>
          <p:nvPr/>
        </p:nvSpPr>
        <p:spPr>
          <a:xfrm>
            <a:off x="11076537" y="5309549"/>
            <a:ext cx="7072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POSICIÓN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ANTE EL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GOBIERNO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F3F9B693-F023-4434-E627-91688CB86FF9}"/>
              </a:ext>
            </a:extLst>
          </p:cNvPr>
          <p:cNvSpPr txBox="1">
            <a:spLocks/>
          </p:cNvSpPr>
          <p:nvPr/>
        </p:nvSpPr>
        <p:spPr>
          <a:xfrm>
            <a:off x="748145" y="6365460"/>
            <a:ext cx="7130473" cy="280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D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atos expresados en porcentajes (%). Sobre la Base del Total Entrevistas (N: 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1026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EM: +/-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3,1%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)</a:t>
            </a:r>
            <a:endParaRPr lang="es-CL" sz="10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640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tabla 4">
            <a:extLst>
              <a:ext uri="{FF2B5EF4-FFF2-40B4-BE49-F238E27FC236}">
                <a16:creationId xmlns:a16="http://schemas.microsoft.com/office/drawing/2014/main" id="{33CEEE8A-2C84-E679-C236-620B532197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9723097"/>
              </p:ext>
            </p:extLst>
          </p:nvPr>
        </p:nvGraphicFramePr>
        <p:xfrm>
          <a:off x="479425" y="1727200"/>
          <a:ext cx="11088688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E3B72D20-A538-BC7C-680E-FBD390320405}"/>
              </a:ext>
            </a:extLst>
          </p:cNvPr>
          <p:cNvSpPr txBox="1">
            <a:spLocks/>
          </p:cNvSpPr>
          <p:nvPr/>
        </p:nvSpPr>
        <p:spPr>
          <a:xfrm>
            <a:off x="748145" y="6365460"/>
            <a:ext cx="7130473" cy="280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D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atos expresados en porcentajes (%). Sobre la Base del Total Entrevistas (N: 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1026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EM: +/-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3,1%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)</a:t>
            </a:r>
            <a:endParaRPr lang="es-CL" sz="10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18303C03-6AD4-43D8-D6DC-1CF710844633}"/>
              </a:ext>
            </a:extLst>
          </p:cNvPr>
          <p:cNvSpPr txBox="1">
            <a:spLocks/>
          </p:cNvSpPr>
          <p:nvPr/>
        </p:nvSpPr>
        <p:spPr>
          <a:xfrm>
            <a:off x="479425" y="460143"/>
            <a:ext cx="9867210" cy="4735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>
                <a:ln w="0"/>
                <a:solidFill>
                  <a:schemeClr val="tx2"/>
                </a:solidFill>
                <a:effectLst/>
                <a:latin typeface="Avenir LT Std 65 Medium" panose="020B0603020203020204" pitchFamily="34" charset="0"/>
                <a:ea typeface="+mj-ea"/>
                <a:cs typeface="+mj-cs"/>
              </a:defRPr>
            </a:lvl1pPr>
          </a:lstStyle>
          <a:p>
            <a:r>
              <a:rPr lang="es-CL" sz="2400" b="1" dirty="0">
                <a:latin typeface="+mj-lt"/>
              </a:rPr>
              <a:t>Evolutivo </a:t>
            </a:r>
            <a:r>
              <a:rPr lang="es-CL" sz="2400" b="1" dirty="0">
                <a:latin typeface="+mn-lt"/>
              </a:rPr>
              <a:t>situación económica del país: Evaluación actual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86510B28-9F5A-72A0-DC6F-296444B4632F}"/>
              </a:ext>
            </a:extLst>
          </p:cNvPr>
          <p:cNvSpPr txBox="1">
            <a:spLocks/>
          </p:cNvSpPr>
          <p:nvPr/>
        </p:nvSpPr>
        <p:spPr>
          <a:xfrm>
            <a:off x="479425" y="933680"/>
            <a:ext cx="5699702" cy="281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venir LT Std 65 Medium" panose="020B0603020203020204" pitchFamily="34" charset="0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‒"/>
              <a:tabLst>
                <a:tab pos="228600" algn="l"/>
              </a:tabLst>
              <a:defRPr sz="1800" kern="1200">
                <a:solidFill>
                  <a:schemeClr val="tx2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 marL="8048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sz="1600" kern="1200">
                <a:solidFill>
                  <a:schemeClr val="tx2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3pPr>
            <a:lvl4pPr marL="1033463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4pPr>
            <a:lvl5pPr marL="1201738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v"/>
              <a:defRPr sz="1400" kern="1200">
                <a:solidFill>
                  <a:schemeClr val="accent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400" dirty="0"/>
              <a:t>¿Cómo calificarías la situación económica actual del país?</a:t>
            </a:r>
          </a:p>
          <a:p>
            <a:endParaRPr lang="en-419" dirty="0"/>
          </a:p>
        </p:txBody>
      </p:sp>
      <p:graphicFrame>
        <p:nvGraphicFramePr>
          <p:cNvPr id="8" name="Tabla 2">
            <a:extLst>
              <a:ext uri="{FF2B5EF4-FFF2-40B4-BE49-F238E27FC236}">
                <a16:creationId xmlns:a16="http://schemas.microsoft.com/office/drawing/2014/main" id="{D2771F14-82C0-E5B8-AA07-B640750AD7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495596"/>
              </p:ext>
            </p:extLst>
          </p:nvPr>
        </p:nvGraphicFramePr>
        <p:xfrm>
          <a:off x="11528974" y="2076450"/>
          <a:ext cx="360000" cy="1017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01706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L" sz="900" b="1" dirty="0">
                          <a:solidFill>
                            <a:srgbClr val="FFFFFF"/>
                          </a:solidFill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296414"/>
                  </a:ext>
                </a:extLst>
              </a:tr>
            </a:tbl>
          </a:graphicData>
        </a:graphic>
      </p:graphicFrame>
      <p:graphicFrame>
        <p:nvGraphicFramePr>
          <p:cNvPr id="9" name="Tabla 2">
            <a:extLst>
              <a:ext uri="{FF2B5EF4-FFF2-40B4-BE49-F238E27FC236}">
                <a16:creationId xmlns:a16="http://schemas.microsoft.com/office/drawing/2014/main" id="{CDF69A9B-7AA5-F522-4CAE-8A9DB35126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458140"/>
              </p:ext>
            </p:extLst>
          </p:nvPr>
        </p:nvGraphicFramePr>
        <p:xfrm>
          <a:off x="11531048" y="3167678"/>
          <a:ext cx="360000" cy="1017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017068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b="1" dirty="0">
                          <a:solidFill>
                            <a:srgbClr val="FFFFFF"/>
                          </a:solidFill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568430"/>
                  </a:ext>
                </a:extLst>
              </a:tr>
            </a:tbl>
          </a:graphicData>
        </a:graphic>
      </p:graphicFrame>
      <p:graphicFrame>
        <p:nvGraphicFramePr>
          <p:cNvPr id="10" name="Tabla 2">
            <a:extLst>
              <a:ext uri="{FF2B5EF4-FFF2-40B4-BE49-F238E27FC236}">
                <a16:creationId xmlns:a16="http://schemas.microsoft.com/office/drawing/2014/main" id="{1B8D86F4-4477-043B-9A32-FC8427B03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923234"/>
              </p:ext>
            </p:extLst>
          </p:nvPr>
        </p:nvGraphicFramePr>
        <p:xfrm>
          <a:off x="11532549" y="4251287"/>
          <a:ext cx="360000" cy="1017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017068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b="1" dirty="0">
                          <a:solidFill>
                            <a:srgbClr val="FFFFFF"/>
                          </a:solidFill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6675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2182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18C65EA-FAD4-2340-A6C1-6A8C47242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914400">
              <a:lnSpc>
                <a:spcPct val="110000"/>
              </a:lnSpc>
            </a:pPr>
            <a:r>
              <a:rPr lang="es-CL" b="1" dirty="0">
                <a:solidFill>
                  <a:schemeClr val="tx2"/>
                </a:solidFill>
                <a:latin typeface="+mn-lt"/>
                <a:cs typeface="+mj-cs"/>
              </a:rPr>
              <a:t>Situación económica país: </a:t>
            </a:r>
            <a:br>
              <a:rPr lang="es-CL" b="1" dirty="0">
                <a:solidFill>
                  <a:schemeClr val="tx2"/>
                </a:solidFill>
                <a:latin typeface="+mn-lt"/>
                <a:cs typeface="+mj-cs"/>
              </a:rPr>
            </a:br>
            <a:r>
              <a:rPr lang="es-CL" b="1" dirty="0">
                <a:solidFill>
                  <a:schemeClr val="tx2"/>
                </a:solidFill>
                <a:latin typeface="+mn-lt"/>
                <a:cs typeface="+mj-cs"/>
              </a:rPr>
              <a:t>Comparación con año anterior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06BD5C-9E4A-5B4E-93E2-73F5E8A540B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9425" y="1344613"/>
            <a:ext cx="5616575" cy="280987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>
                <a:latin typeface="Avenir LT Std 65 Medium" panose="020B0603020203020204" pitchFamily="34" charset="0"/>
                <a:cs typeface="+mn-cs"/>
              </a:rPr>
              <a:t>Comparando la situación económica actual del país con la de hace un año atrás, dirías que hoy está…</a:t>
            </a:r>
          </a:p>
        </p:txBody>
      </p:sp>
      <p:graphicFrame>
        <p:nvGraphicFramePr>
          <p:cNvPr id="7" name="11 Gráfico">
            <a:extLst>
              <a:ext uri="{FF2B5EF4-FFF2-40B4-BE49-F238E27FC236}">
                <a16:creationId xmlns:a16="http://schemas.microsoft.com/office/drawing/2014/main" id="{BFF4E8EE-941C-8047-96E6-0EFA43A6C4C0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177124078"/>
              </p:ext>
            </p:extLst>
          </p:nvPr>
        </p:nvGraphicFramePr>
        <p:xfrm>
          <a:off x="171946" y="1935667"/>
          <a:ext cx="5543550" cy="4276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48 Gráfico">
            <a:extLst>
              <a:ext uri="{FF2B5EF4-FFF2-40B4-BE49-F238E27FC236}">
                <a16:creationId xmlns:a16="http://schemas.microsoft.com/office/drawing/2014/main" id="{943A4716-9DB0-344C-B07D-B759B3D718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0240823"/>
              </p:ext>
            </p:extLst>
          </p:nvPr>
        </p:nvGraphicFramePr>
        <p:xfrm>
          <a:off x="5882185" y="1090595"/>
          <a:ext cx="5091111" cy="4969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7 Rectángulo">
            <a:extLst>
              <a:ext uri="{FF2B5EF4-FFF2-40B4-BE49-F238E27FC236}">
                <a16:creationId xmlns:a16="http://schemas.microsoft.com/office/drawing/2014/main" id="{F9E41B1E-020C-7446-82A5-8C52E605A010}"/>
              </a:ext>
            </a:extLst>
          </p:cNvPr>
          <p:cNvSpPr/>
          <p:nvPr/>
        </p:nvSpPr>
        <p:spPr>
          <a:xfrm>
            <a:off x="7222802" y="859763"/>
            <a:ext cx="3992570" cy="2308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APERTURA POR SEGMENTOS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4815E4C-2EE2-4227-B563-5113FC919B3B}"/>
              </a:ext>
            </a:extLst>
          </p:cNvPr>
          <p:cNvSpPr txBox="1"/>
          <p:nvPr/>
        </p:nvSpPr>
        <p:spPr>
          <a:xfrm>
            <a:off x="10799917" y="2020480"/>
            <a:ext cx="4331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/>
                <a:ea typeface="+mn-ea"/>
                <a:cs typeface="Calibri" panose="020F0502020204030204" pitchFamily="34" charset="0"/>
              </a:rPr>
              <a:t>GSE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8952998-103D-4E7B-9154-DB36F908E85F}"/>
              </a:ext>
            </a:extLst>
          </p:cNvPr>
          <p:cNvSpPr txBox="1"/>
          <p:nvPr/>
        </p:nvSpPr>
        <p:spPr>
          <a:xfrm>
            <a:off x="10799917" y="2753070"/>
            <a:ext cx="5421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/>
                <a:ea typeface="+mn-ea"/>
                <a:cs typeface="Calibri" panose="020F0502020204030204" pitchFamily="34" charset="0"/>
              </a:rPr>
              <a:t>EDAD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0E09624-8893-4526-9095-BD7CC7B1589E}"/>
              </a:ext>
            </a:extLst>
          </p:cNvPr>
          <p:cNvSpPr txBox="1"/>
          <p:nvPr/>
        </p:nvSpPr>
        <p:spPr>
          <a:xfrm>
            <a:off x="10799917" y="3362776"/>
            <a:ext cx="5245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/>
                <a:ea typeface="+mn-ea"/>
                <a:cs typeface="Calibri" panose="020F0502020204030204" pitchFamily="34" charset="0"/>
              </a:rPr>
              <a:t>SEXO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087086C-F5E6-457E-A7E8-1CA50615309B}"/>
              </a:ext>
            </a:extLst>
          </p:cNvPr>
          <p:cNvSpPr txBox="1"/>
          <p:nvPr/>
        </p:nvSpPr>
        <p:spPr>
          <a:xfrm>
            <a:off x="10799917" y="3950920"/>
            <a:ext cx="5597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/>
                <a:ea typeface="+mn-ea"/>
                <a:cs typeface="Calibri" panose="020F0502020204030204" pitchFamily="34" charset="0"/>
              </a:rPr>
              <a:t>ZONA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2A41AA6-3483-446F-9451-C2E2257A00AA}"/>
              </a:ext>
            </a:extLst>
          </p:cNvPr>
          <p:cNvSpPr txBox="1"/>
          <p:nvPr/>
        </p:nvSpPr>
        <p:spPr>
          <a:xfrm>
            <a:off x="10799917" y="4674836"/>
            <a:ext cx="965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/>
                <a:ea typeface="+mn-ea"/>
                <a:cs typeface="Calibri" panose="020F0502020204030204" pitchFamily="34" charset="0"/>
              </a:rPr>
              <a:t>TENDENCIA 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/>
                <a:ea typeface="+mn-ea"/>
                <a:cs typeface="Calibri" panose="020F0502020204030204" pitchFamily="34" charset="0"/>
              </a:rPr>
              <a:t>POLÍTICA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B8C0C2B4-1510-4990-99D4-F8D6FC280EAC}"/>
              </a:ext>
            </a:extLst>
          </p:cNvPr>
          <p:cNvSpPr txBox="1"/>
          <p:nvPr/>
        </p:nvSpPr>
        <p:spPr>
          <a:xfrm>
            <a:off x="10799917" y="5298838"/>
            <a:ext cx="8739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/>
                <a:ea typeface="+mn-ea"/>
                <a:cs typeface="Calibri" panose="020F0502020204030204" pitchFamily="34" charset="0"/>
              </a:rPr>
              <a:t>POSICIÓN 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/>
                <a:ea typeface="+mn-ea"/>
                <a:cs typeface="Calibri" panose="020F0502020204030204" pitchFamily="34" charset="0"/>
              </a:rPr>
              <a:t>ANTE EL 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/>
                <a:ea typeface="+mn-ea"/>
                <a:cs typeface="Calibri" panose="020F0502020204030204" pitchFamily="34" charset="0"/>
              </a:rPr>
              <a:t>GOBIERNO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08C62267-A701-262E-DFB9-D65F593F2B97}"/>
              </a:ext>
            </a:extLst>
          </p:cNvPr>
          <p:cNvSpPr txBox="1">
            <a:spLocks/>
          </p:cNvSpPr>
          <p:nvPr/>
        </p:nvSpPr>
        <p:spPr>
          <a:xfrm>
            <a:off x="748145" y="6365460"/>
            <a:ext cx="7130473" cy="280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D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atos expresados en porcentajes (%). Sobre la Base del Total Entrevistas (N: 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1026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EM: +/-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3,1%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)</a:t>
            </a:r>
            <a:endParaRPr lang="es-CL" sz="10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826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3AD28E0-A9D4-CF4C-9F7C-38098A9D7E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7309" y="221307"/>
            <a:ext cx="9867900" cy="646112"/>
          </a:xfrm>
        </p:spPr>
        <p:txBody>
          <a:bodyPr>
            <a:normAutofit fontScale="90000"/>
          </a:bodyPr>
          <a:lstStyle/>
          <a:p>
            <a:r>
              <a:rPr lang="es-CL" b="1" dirty="0"/>
              <a:t>Evolutivo económica país:</a:t>
            </a:r>
            <a:br>
              <a:rPr lang="es-CL" b="1" dirty="0"/>
            </a:br>
            <a:r>
              <a:rPr lang="es-CL" b="1" dirty="0"/>
              <a:t>Comparación con año anterior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81D4390-5753-AD47-9341-ADD5DD0EA8C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7309" y="973782"/>
            <a:ext cx="7847013" cy="569912"/>
          </a:xfrm>
        </p:spPr>
        <p:txBody>
          <a:bodyPr>
            <a:normAutofit/>
          </a:bodyPr>
          <a:lstStyle/>
          <a:p>
            <a:r>
              <a:rPr lang="es-CL" sz="1500" dirty="0">
                <a:solidFill>
                  <a:prstClr val="white">
                    <a:lumMod val="50000"/>
                  </a:prstClr>
                </a:solidFill>
                <a:latin typeface="Avenir LT Std 35 Light"/>
              </a:rPr>
              <a:t>Comparando la situación económica actual del país con la de hace un año atrás, dirías que hoy está…</a:t>
            </a:r>
          </a:p>
          <a:p>
            <a:endParaRPr lang="es-CL" dirty="0"/>
          </a:p>
        </p:txBody>
      </p:sp>
      <p:graphicFrame>
        <p:nvGraphicFramePr>
          <p:cNvPr id="12" name="Marcador de tabla 4">
            <a:extLst>
              <a:ext uri="{FF2B5EF4-FFF2-40B4-BE49-F238E27FC236}">
                <a16:creationId xmlns:a16="http://schemas.microsoft.com/office/drawing/2014/main" id="{F3BE0F0A-AAF9-42A8-B664-DE3291C962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9875901"/>
              </p:ext>
            </p:extLst>
          </p:nvPr>
        </p:nvGraphicFramePr>
        <p:xfrm>
          <a:off x="479425" y="1727200"/>
          <a:ext cx="11088688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a 2">
            <a:extLst>
              <a:ext uri="{FF2B5EF4-FFF2-40B4-BE49-F238E27FC236}">
                <a16:creationId xmlns:a16="http://schemas.microsoft.com/office/drawing/2014/main" id="{F2A6BA57-E5AC-4398-BC08-B3FC73E9F6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565218"/>
              </p:ext>
            </p:extLst>
          </p:nvPr>
        </p:nvGraphicFramePr>
        <p:xfrm>
          <a:off x="11528974" y="2076450"/>
          <a:ext cx="360000" cy="1017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01706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L" sz="900" b="1" dirty="0">
                          <a:solidFill>
                            <a:srgbClr val="FFFFFF"/>
                          </a:solidFill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296414"/>
                  </a:ext>
                </a:extLst>
              </a:tr>
            </a:tbl>
          </a:graphicData>
        </a:graphic>
      </p:graphicFrame>
      <p:graphicFrame>
        <p:nvGraphicFramePr>
          <p:cNvPr id="10" name="Tabla 2">
            <a:extLst>
              <a:ext uri="{FF2B5EF4-FFF2-40B4-BE49-F238E27FC236}">
                <a16:creationId xmlns:a16="http://schemas.microsoft.com/office/drawing/2014/main" id="{35A0F516-1A79-42F0-BDD2-0442C1966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966723"/>
              </p:ext>
            </p:extLst>
          </p:nvPr>
        </p:nvGraphicFramePr>
        <p:xfrm>
          <a:off x="11531048" y="3167678"/>
          <a:ext cx="360000" cy="1017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017068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b="1" dirty="0">
                          <a:solidFill>
                            <a:srgbClr val="FFFFFF"/>
                          </a:solidFill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568430"/>
                  </a:ext>
                </a:extLst>
              </a:tr>
            </a:tbl>
          </a:graphicData>
        </a:graphic>
      </p:graphicFrame>
      <p:graphicFrame>
        <p:nvGraphicFramePr>
          <p:cNvPr id="11" name="Tabla 2">
            <a:extLst>
              <a:ext uri="{FF2B5EF4-FFF2-40B4-BE49-F238E27FC236}">
                <a16:creationId xmlns:a16="http://schemas.microsoft.com/office/drawing/2014/main" id="{B7C3B083-4051-488E-A00D-CFFCC15E1E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398464"/>
              </p:ext>
            </p:extLst>
          </p:nvPr>
        </p:nvGraphicFramePr>
        <p:xfrm>
          <a:off x="11532549" y="4251287"/>
          <a:ext cx="360000" cy="1017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017068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b="1" dirty="0">
                          <a:solidFill>
                            <a:srgbClr val="FFFFFF"/>
                          </a:solidFill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6675911"/>
                  </a:ext>
                </a:extLst>
              </a:tr>
            </a:tbl>
          </a:graphicData>
        </a:graphic>
      </p:graphicFrame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6CEF46B-A306-C8BE-01E5-E979E5F8A497}"/>
              </a:ext>
            </a:extLst>
          </p:cNvPr>
          <p:cNvSpPr txBox="1">
            <a:spLocks/>
          </p:cNvSpPr>
          <p:nvPr/>
        </p:nvSpPr>
        <p:spPr>
          <a:xfrm>
            <a:off x="748145" y="6365460"/>
            <a:ext cx="7130473" cy="280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D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atos expresados en porcentajes (%). Sobre la Base del Total Entrevistas (N: 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1026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EM: +/-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3,1%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)</a:t>
            </a:r>
            <a:endParaRPr lang="es-CL" sz="10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23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18C65EA-FAD4-2340-A6C1-6A8C47242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914400">
              <a:lnSpc>
                <a:spcPct val="110000"/>
              </a:lnSpc>
            </a:pPr>
            <a:r>
              <a:rPr lang="es-CL" b="1" dirty="0"/>
              <a:t>Situación económica país: </a:t>
            </a:r>
            <a:br>
              <a:rPr lang="es-CL" b="1" dirty="0"/>
            </a:br>
            <a:r>
              <a:rPr lang="es-CL" b="1" dirty="0"/>
              <a:t>Proyección a futuro </a:t>
            </a:r>
            <a:endParaRPr lang="es-CL" b="1" dirty="0">
              <a:solidFill>
                <a:schemeClr val="tx2"/>
              </a:solidFill>
              <a:latin typeface="+mn-lt"/>
              <a:cs typeface="+mj-cs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06BD5C-9E4A-5B4E-93E2-73F5E8A540B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9425" y="1344613"/>
            <a:ext cx="5616575" cy="280987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/>
              <a:t>Pensando en el futuro, crees que la situación económica del país en un año estará… </a:t>
            </a:r>
          </a:p>
        </p:txBody>
      </p:sp>
      <p:graphicFrame>
        <p:nvGraphicFramePr>
          <p:cNvPr id="7" name="11 Gráfico">
            <a:extLst>
              <a:ext uri="{FF2B5EF4-FFF2-40B4-BE49-F238E27FC236}">
                <a16:creationId xmlns:a16="http://schemas.microsoft.com/office/drawing/2014/main" id="{BFF4E8EE-941C-8047-96E6-0EFA43A6C4C0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495601610"/>
              </p:ext>
            </p:extLst>
          </p:nvPr>
        </p:nvGraphicFramePr>
        <p:xfrm>
          <a:off x="171946" y="1935667"/>
          <a:ext cx="5543550" cy="4276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48 Gráfico">
            <a:extLst>
              <a:ext uri="{FF2B5EF4-FFF2-40B4-BE49-F238E27FC236}">
                <a16:creationId xmlns:a16="http://schemas.microsoft.com/office/drawing/2014/main" id="{943A4716-9DB0-344C-B07D-B759B3D718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806700"/>
              </p:ext>
            </p:extLst>
          </p:nvPr>
        </p:nvGraphicFramePr>
        <p:xfrm>
          <a:off x="5882185" y="1090595"/>
          <a:ext cx="5091111" cy="4969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7 Rectángulo">
            <a:extLst>
              <a:ext uri="{FF2B5EF4-FFF2-40B4-BE49-F238E27FC236}">
                <a16:creationId xmlns:a16="http://schemas.microsoft.com/office/drawing/2014/main" id="{F9E41B1E-020C-7446-82A5-8C52E605A010}"/>
              </a:ext>
            </a:extLst>
          </p:cNvPr>
          <p:cNvSpPr/>
          <p:nvPr/>
        </p:nvSpPr>
        <p:spPr>
          <a:xfrm>
            <a:off x="7222802" y="859763"/>
            <a:ext cx="3992570" cy="2308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APERTURA POR SEGMENTOS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4815E4C-2EE2-4227-B563-5113FC919B3B}"/>
              </a:ext>
            </a:extLst>
          </p:cNvPr>
          <p:cNvSpPr txBox="1"/>
          <p:nvPr/>
        </p:nvSpPr>
        <p:spPr>
          <a:xfrm>
            <a:off x="10799917" y="2020480"/>
            <a:ext cx="4331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/>
                <a:ea typeface="+mn-ea"/>
                <a:cs typeface="Calibri" panose="020F0502020204030204" pitchFamily="34" charset="0"/>
              </a:rPr>
              <a:t>GSE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8952998-103D-4E7B-9154-DB36F908E85F}"/>
              </a:ext>
            </a:extLst>
          </p:cNvPr>
          <p:cNvSpPr txBox="1"/>
          <p:nvPr/>
        </p:nvSpPr>
        <p:spPr>
          <a:xfrm>
            <a:off x="10799917" y="2753070"/>
            <a:ext cx="5421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/>
                <a:ea typeface="+mn-ea"/>
                <a:cs typeface="Calibri" panose="020F0502020204030204" pitchFamily="34" charset="0"/>
              </a:rPr>
              <a:t>EDAD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0E09624-8893-4526-9095-BD7CC7B1589E}"/>
              </a:ext>
            </a:extLst>
          </p:cNvPr>
          <p:cNvSpPr txBox="1"/>
          <p:nvPr/>
        </p:nvSpPr>
        <p:spPr>
          <a:xfrm>
            <a:off x="10799917" y="3362776"/>
            <a:ext cx="5245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/>
                <a:ea typeface="+mn-ea"/>
                <a:cs typeface="Calibri" panose="020F0502020204030204" pitchFamily="34" charset="0"/>
              </a:rPr>
              <a:t>SEXO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087086C-F5E6-457E-A7E8-1CA50615309B}"/>
              </a:ext>
            </a:extLst>
          </p:cNvPr>
          <p:cNvSpPr txBox="1"/>
          <p:nvPr/>
        </p:nvSpPr>
        <p:spPr>
          <a:xfrm>
            <a:off x="10799917" y="3950920"/>
            <a:ext cx="5597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/>
                <a:ea typeface="+mn-ea"/>
                <a:cs typeface="Calibri" panose="020F0502020204030204" pitchFamily="34" charset="0"/>
              </a:rPr>
              <a:t>ZONA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2A41AA6-3483-446F-9451-C2E2257A00AA}"/>
              </a:ext>
            </a:extLst>
          </p:cNvPr>
          <p:cNvSpPr txBox="1"/>
          <p:nvPr/>
        </p:nvSpPr>
        <p:spPr>
          <a:xfrm>
            <a:off x="10799917" y="4674836"/>
            <a:ext cx="965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/>
                <a:ea typeface="+mn-ea"/>
                <a:cs typeface="Calibri" panose="020F0502020204030204" pitchFamily="34" charset="0"/>
              </a:rPr>
              <a:t>TENDENCIA 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/>
                <a:ea typeface="+mn-ea"/>
                <a:cs typeface="Calibri" panose="020F0502020204030204" pitchFamily="34" charset="0"/>
              </a:rPr>
              <a:t>POLÍTICA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B8C0C2B4-1510-4990-99D4-F8D6FC280EAC}"/>
              </a:ext>
            </a:extLst>
          </p:cNvPr>
          <p:cNvSpPr txBox="1"/>
          <p:nvPr/>
        </p:nvSpPr>
        <p:spPr>
          <a:xfrm>
            <a:off x="10799917" y="5298838"/>
            <a:ext cx="8739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/>
                <a:ea typeface="+mn-ea"/>
                <a:cs typeface="Calibri" panose="020F0502020204030204" pitchFamily="34" charset="0"/>
              </a:rPr>
              <a:t>POSICIÓN 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/>
                <a:ea typeface="+mn-ea"/>
                <a:cs typeface="Calibri" panose="020F0502020204030204" pitchFamily="34" charset="0"/>
              </a:rPr>
              <a:t>ANTE EL 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/>
                <a:ea typeface="+mn-ea"/>
                <a:cs typeface="Calibri" panose="020F0502020204030204" pitchFamily="34" charset="0"/>
              </a:rPr>
              <a:t>GOBIERNO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08C62267-A701-262E-DFB9-D65F593F2B97}"/>
              </a:ext>
            </a:extLst>
          </p:cNvPr>
          <p:cNvSpPr txBox="1">
            <a:spLocks/>
          </p:cNvSpPr>
          <p:nvPr/>
        </p:nvSpPr>
        <p:spPr>
          <a:xfrm>
            <a:off x="748145" y="6365460"/>
            <a:ext cx="7130473" cy="280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D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atos expresados en porcentajes (%). Sobre la Base del Total Entrevistas (N: 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1026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EM: +/-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3,1%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)</a:t>
            </a:r>
            <a:endParaRPr lang="es-CL" sz="10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608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3AD28E0-A9D4-CF4C-9F7C-38098A9D7E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8837" y="221307"/>
            <a:ext cx="9867900" cy="646112"/>
          </a:xfrm>
        </p:spPr>
        <p:txBody>
          <a:bodyPr>
            <a:normAutofit fontScale="90000"/>
          </a:bodyPr>
          <a:lstStyle/>
          <a:p>
            <a:r>
              <a:rPr lang="es-CL" b="1" dirty="0"/>
              <a:t>Evolutivo económica país:</a:t>
            </a:r>
            <a:br>
              <a:rPr lang="es-CL" b="1" dirty="0"/>
            </a:br>
            <a:r>
              <a:rPr lang="es-CL" b="1" dirty="0"/>
              <a:t>Comparación con año anterior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81D4390-5753-AD47-9341-ADD5DD0EA8C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8837" y="973782"/>
            <a:ext cx="7847013" cy="569912"/>
          </a:xfrm>
        </p:spPr>
        <p:txBody>
          <a:bodyPr>
            <a:normAutofit/>
          </a:bodyPr>
          <a:lstStyle/>
          <a:p>
            <a:r>
              <a:rPr lang="es-CL" sz="1500" dirty="0">
                <a:solidFill>
                  <a:prstClr val="white">
                    <a:lumMod val="50000"/>
                  </a:prstClr>
                </a:solidFill>
                <a:latin typeface="Avenir LT Std 35 Light"/>
              </a:rPr>
              <a:t>Comparando la situación económica actual del país con la de hace un año atrás, dirías que hoy está…</a:t>
            </a:r>
          </a:p>
          <a:p>
            <a:endParaRPr lang="es-CL" dirty="0"/>
          </a:p>
        </p:txBody>
      </p:sp>
      <p:graphicFrame>
        <p:nvGraphicFramePr>
          <p:cNvPr id="12" name="Marcador de tabla 4">
            <a:extLst>
              <a:ext uri="{FF2B5EF4-FFF2-40B4-BE49-F238E27FC236}">
                <a16:creationId xmlns:a16="http://schemas.microsoft.com/office/drawing/2014/main" id="{F3BE0F0A-AAF9-42A8-B664-DE3291C962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0394445"/>
              </p:ext>
            </p:extLst>
          </p:nvPr>
        </p:nvGraphicFramePr>
        <p:xfrm>
          <a:off x="479425" y="1727200"/>
          <a:ext cx="11088688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a 2">
            <a:extLst>
              <a:ext uri="{FF2B5EF4-FFF2-40B4-BE49-F238E27FC236}">
                <a16:creationId xmlns:a16="http://schemas.microsoft.com/office/drawing/2014/main" id="{F2A6BA57-E5AC-4398-BC08-B3FC73E9F6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57013"/>
              </p:ext>
            </p:extLst>
          </p:nvPr>
        </p:nvGraphicFramePr>
        <p:xfrm>
          <a:off x="9099811" y="1845541"/>
          <a:ext cx="360000" cy="1017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01706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L" sz="900" b="1" dirty="0">
                          <a:solidFill>
                            <a:srgbClr val="FF0000"/>
                          </a:solidFill>
                        </a:rPr>
                        <a:t>↑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296414"/>
                  </a:ext>
                </a:extLst>
              </a:tr>
            </a:tbl>
          </a:graphicData>
        </a:graphic>
      </p:graphicFrame>
      <p:graphicFrame>
        <p:nvGraphicFramePr>
          <p:cNvPr id="10" name="Tabla 2">
            <a:extLst>
              <a:ext uri="{FF2B5EF4-FFF2-40B4-BE49-F238E27FC236}">
                <a16:creationId xmlns:a16="http://schemas.microsoft.com/office/drawing/2014/main" id="{35A0F516-1A79-42F0-BDD2-0442C1966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661943"/>
              </p:ext>
            </p:extLst>
          </p:nvPr>
        </p:nvGraphicFramePr>
        <p:xfrm>
          <a:off x="11531048" y="3167678"/>
          <a:ext cx="360000" cy="1017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017068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b="1" dirty="0">
                          <a:solidFill>
                            <a:srgbClr val="FFFFFF"/>
                          </a:solidFill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568430"/>
                  </a:ext>
                </a:extLst>
              </a:tr>
            </a:tbl>
          </a:graphicData>
        </a:graphic>
      </p:graphicFrame>
      <p:graphicFrame>
        <p:nvGraphicFramePr>
          <p:cNvPr id="11" name="Tabla 2">
            <a:extLst>
              <a:ext uri="{FF2B5EF4-FFF2-40B4-BE49-F238E27FC236}">
                <a16:creationId xmlns:a16="http://schemas.microsoft.com/office/drawing/2014/main" id="{B7C3B083-4051-488E-A00D-CFFCC15E1E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935101"/>
              </p:ext>
            </p:extLst>
          </p:nvPr>
        </p:nvGraphicFramePr>
        <p:xfrm>
          <a:off x="11532549" y="4251287"/>
          <a:ext cx="360000" cy="1017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017068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b="1" dirty="0">
                          <a:solidFill>
                            <a:srgbClr val="FFFFFF"/>
                          </a:solidFill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6675911"/>
                  </a:ext>
                </a:extLst>
              </a:tr>
            </a:tbl>
          </a:graphicData>
        </a:graphic>
      </p:graphicFrame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A3AD589C-09E9-3FBA-E9EC-CD7C4D0E1434}"/>
              </a:ext>
            </a:extLst>
          </p:cNvPr>
          <p:cNvSpPr txBox="1">
            <a:spLocks/>
          </p:cNvSpPr>
          <p:nvPr/>
        </p:nvSpPr>
        <p:spPr>
          <a:xfrm>
            <a:off x="748145" y="6365460"/>
            <a:ext cx="7130473" cy="280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D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atos expresados en porcentajes (%). Sobre la Base del Total Entrevistas (N: 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1026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EM: +/-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3,1%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)</a:t>
            </a:r>
            <a:endParaRPr lang="es-CL" sz="10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837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19CFB25F-9F51-42D3-82E4-5370002488BD}"/>
              </a:ext>
            </a:extLst>
          </p:cNvPr>
          <p:cNvSpPr txBox="1">
            <a:spLocks/>
          </p:cNvSpPr>
          <p:nvPr/>
        </p:nvSpPr>
        <p:spPr>
          <a:xfrm>
            <a:off x="3152617" y="1881188"/>
            <a:ext cx="8127959" cy="4156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venir LT Std 65 Medium" panose="020B0603020203020204" pitchFamily="34" charset="0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‒"/>
              <a:tabLst>
                <a:tab pos="228600" algn="l"/>
              </a:tabLst>
              <a:defRPr sz="2000" kern="1200">
                <a:solidFill>
                  <a:schemeClr val="tx2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 marL="8048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3pPr>
            <a:lvl4pPr marL="1033463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4pPr>
            <a:lvl5pPr marL="1201738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v"/>
              <a:defRPr sz="1600" kern="1200">
                <a:solidFill>
                  <a:schemeClr val="accent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kern="0"/>
              <a:t>Este estudio se ha realizado en cumplimiento de la </a:t>
            </a:r>
            <a:r>
              <a:rPr lang="es-ES" b="1" kern="0">
                <a:latin typeface="Calibri" panose="020F0502020204030204" pitchFamily="34" charset="0"/>
                <a:cs typeface="Calibri" panose="020F0502020204030204" pitchFamily="34" charset="0"/>
              </a:rPr>
              <a:t>Norma ISO 20.252</a:t>
            </a:r>
            <a:r>
              <a:rPr lang="es-ES" kern="0"/>
              <a:t>, norma internacional que establece los términos y definiciones así como los requisitos de servicio para organizaciones y profesionales que llevan a cabo investigaciones de mercado, social y opinión. </a:t>
            </a:r>
            <a:endParaRPr lang="es-ES" kern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3B7BAB-5974-49EE-BF90-93C29A65E5CF}"/>
              </a:ext>
            </a:extLst>
          </p:cNvPr>
          <p:cNvSpPr txBox="1">
            <a:spLocks/>
          </p:cNvSpPr>
          <p:nvPr/>
        </p:nvSpPr>
        <p:spPr>
          <a:xfrm>
            <a:off x="479425" y="476251"/>
            <a:ext cx="9867210" cy="4735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>
                <a:ln w="0"/>
                <a:solidFill>
                  <a:schemeClr val="tx2"/>
                </a:solidFill>
                <a:effectLst/>
                <a:latin typeface="Avenir LT Std 65 Medium" panose="020B0603020203020204" pitchFamily="34" charset="0"/>
                <a:ea typeface="+mj-ea"/>
                <a:cs typeface="+mj-cs"/>
              </a:defRPr>
            </a:lvl1pPr>
          </a:lstStyle>
          <a:p>
            <a:r>
              <a:rPr lang="es-ES_tradnl" sz="3600"/>
              <a:t>Norma ISO 20.252</a:t>
            </a:r>
            <a:endParaRPr lang="en-US" sz="36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56A5459-945C-43B0-8625-AA57EFCA9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424" y="1892302"/>
            <a:ext cx="1511088" cy="275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6F2E5C5-5E6B-4771-901C-1F0A4314A700}"/>
              </a:ext>
            </a:extLst>
          </p:cNvPr>
          <p:cNvSpPr txBox="1"/>
          <p:nvPr/>
        </p:nvSpPr>
        <p:spPr>
          <a:xfrm>
            <a:off x="808181" y="5093855"/>
            <a:ext cx="632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Activa esta certificada en la Norma ISO 2252 hasta el año 223, </a:t>
            </a:r>
          </a:p>
          <a:p>
            <a:r>
              <a:rPr lang="es-CL" dirty="0"/>
              <a:t>Certificación que es auditada por AENOR. </a:t>
            </a:r>
          </a:p>
        </p:txBody>
      </p:sp>
    </p:spTree>
    <p:extLst>
      <p:ext uri="{BB962C8B-B14F-4D97-AF65-F5344CB8AC3E}">
        <p14:creationId xmlns:p14="http://schemas.microsoft.com/office/powerpoint/2010/main" val="2329153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18C65EA-FAD4-2340-A6C1-6A8C47242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914400">
              <a:lnSpc>
                <a:spcPct val="110000"/>
              </a:lnSpc>
            </a:pPr>
            <a:r>
              <a:rPr lang="es-CL" b="1" dirty="0"/>
              <a:t>Situación económica personal: </a:t>
            </a:r>
            <a:br>
              <a:rPr lang="es-CL" b="1" dirty="0"/>
            </a:br>
            <a:r>
              <a:rPr lang="es-CL" b="1" dirty="0"/>
              <a:t>Evaluación actual</a:t>
            </a:r>
            <a:endParaRPr lang="es-CL" b="1" dirty="0">
              <a:solidFill>
                <a:schemeClr val="tx2"/>
              </a:solidFill>
              <a:latin typeface="+mn-lt"/>
              <a:cs typeface="+mj-cs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06BD5C-9E4A-5B4E-93E2-73F5E8A540B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9425" y="1344613"/>
            <a:ext cx="5616575" cy="280987"/>
          </a:xfrm>
        </p:spPr>
        <p:txBody>
          <a:bodyPr>
            <a:noAutofit/>
          </a:bodyPr>
          <a:lstStyle/>
          <a:p>
            <a:pPr marL="285750" indent="-285750"/>
            <a:r>
              <a:rPr lang="es-CL" sz="1400" dirty="0"/>
              <a:t>¿Cómo calificarías tu situación económica actual?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400" dirty="0"/>
          </a:p>
        </p:txBody>
      </p:sp>
      <p:graphicFrame>
        <p:nvGraphicFramePr>
          <p:cNvPr id="7" name="11 Gráfico">
            <a:extLst>
              <a:ext uri="{FF2B5EF4-FFF2-40B4-BE49-F238E27FC236}">
                <a16:creationId xmlns:a16="http://schemas.microsoft.com/office/drawing/2014/main" id="{BFF4E8EE-941C-8047-96E6-0EFA43A6C4C0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214326444"/>
              </p:ext>
            </p:extLst>
          </p:nvPr>
        </p:nvGraphicFramePr>
        <p:xfrm>
          <a:off x="171946" y="1812557"/>
          <a:ext cx="5543550" cy="4276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48 Gráfico">
            <a:extLst>
              <a:ext uri="{FF2B5EF4-FFF2-40B4-BE49-F238E27FC236}">
                <a16:creationId xmlns:a16="http://schemas.microsoft.com/office/drawing/2014/main" id="{943A4716-9DB0-344C-B07D-B759B3D718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3146871"/>
              </p:ext>
            </p:extLst>
          </p:nvPr>
        </p:nvGraphicFramePr>
        <p:xfrm>
          <a:off x="5882185" y="1090595"/>
          <a:ext cx="5091111" cy="4969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7 Rectángulo">
            <a:extLst>
              <a:ext uri="{FF2B5EF4-FFF2-40B4-BE49-F238E27FC236}">
                <a16:creationId xmlns:a16="http://schemas.microsoft.com/office/drawing/2014/main" id="{F9E41B1E-020C-7446-82A5-8C52E605A010}"/>
              </a:ext>
            </a:extLst>
          </p:cNvPr>
          <p:cNvSpPr/>
          <p:nvPr/>
        </p:nvSpPr>
        <p:spPr>
          <a:xfrm>
            <a:off x="7222802" y="859763"/>
            <a:ext cx="3992570" cy="2308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APERTURA POR SEGMENTOS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4815E4C-2EE2-4227-B563-5113FC919B3B}"/>
              </a:ext>
            </a:extLst>
          </p:cNvPr>
          <p:cNvSpPr txBox="1"/>
          <p:nvPr/>
        </p:nvSpPr>
        <p:spPr>
          <a:xfrm>
            <a:off x="10799917" y="2020480"/>
            <a:ext cx="4331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/>
                <a:ea typeface="+mn-ea"/>
                <a:cs typeface="Calibri" panose="020F0502020204030204" pitchFamily="34" charset="0"/>
              </a:rPr>
              <a:t>GSE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8952998-103D-4E7B-9154-DB36F908E85F}"/>
              </a:ext>
            </a:extLst>
          </p:cNvPr>
          <p:cNvSpPr txBox="1"/>
          <p:nvPr/>
        </p:nvSpPr>
        <p:spPr>
          <a:xfrm>
            <a:off x="10799917" y="2753070"/>
            <a:ext cx="5421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/>
                <a:ea typeface="+mn-ea"/>
                <a:cs typeface="Calibri" panose="020F0502020204030204" pitchFamily="34" charset="0"/>
              </a:rPr>
              <a:t>EDAD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0E09624-8893-4526-9095-BD7CC7B1589E}"/>
              </a:ext>
            </a:extLst>
          </p:cNvPr>
          <p:cNvSpPr txBox="1"/>
          <p:nvPr/>
        </p:nvSpPr>
        <p:spPr>
          <a:xfrm>
            <a:off x="10799917" y="3362776"/>
            <a:ext cx="5245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/>
                <a:ea typeface="+mn-ea"/>
                <a:cs typeface="Calibri" panose="020F0502020204030204" pitchFamily="34" charset="0"/>
              </a:rPr>
              <a:t>SEXO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087086C-F5E6-457E-A7E8-1CA50615309B}"/>
              </a:ext>
            </a:extLst>
          </p:cNvPr>
          <p:cNvSpPr txBox="1"/>
          <p:nvPr/>
        </p:nvSpPr>
        <p:spPr>
          <a:xfrm>
            <a:off x="10799917" y="3950920"/>
            <a:ext cx="5597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/>
                <a:ea typeface="+mn-ea"/>
                <a:cs typeface="Calibri" panose="020F0502020204030204" pitchFamily="34" charset="0"/>
              </a:rPr>
              <a:t>ZONA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2A41AA6-3483-446F-9451-C2E2257A00AA}"/>
              </a:ext>
            </a:extLst>
          </p:cNvPr>
          <p:cNvSpPr txBox="1"/>
          <p:nvPr/>
        </p:nvSpPr>
        <p:spPr>
          <a:xfrm>
            <a:off x="10799917" y="4674836"/>
            <a:ext cx="965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/>
                <a:ea typeface="+mn-ea"/>
                <a:cs typeface="Calibri" panose="020F0502020204030204" pitchFamily="34" charset="0"/>
              </a:rPr>
              <a:t>TENDENCIA 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/>
                <a:ea typeface="+mn-ea"/>
                <a:cs typeface="Calibri" panose="020F0502020204030204" pitchFamily="34" charset="0"/>
              </a:rPr>
              <a:t>POLÍTICA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B8C0C2B4-1510-4990-99D4-F8D6FC280EAC}"/>
              </a:ext>
            </a:extLst>
          </p:cNvPr>
          <p:cNvSpPr txBox="1"/>
          <p:nvPr/>
        </p:nvSpPr>
        <p:spPr>
          <a:xfrm>
            <a:off x="10799917" y="5298838"/>
            <a:ext cx="8739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/>
                <a:ea typeface="+mn-ea"/>
                <a:cs typeface="Calibri" panose="020F0502020204030204" pitchFamily="34" charset="0"/>
              </a:rPr>
              <a:t>POSICIÓN 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/>
                <a:ea typeface="+mn-ea"/>
                <a:cs typeface="Calibri" panose="020F0502020204030204" pitchFamily="34" charset="0"/>
              </a:rPr>
              <a:t>ANTE EL 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/>
                <a:ea typeface="+mn-ea"/>
                <a:cs typeface="Calibri" panose="020F0502020204030204" pitchFamily="34" charset="0"/>
              </a:rPr>
              <a:t>GOBIERNO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08C62267-A701-262E-DFB9-D65F593F2B97}"/>
              </a:ext>
            </a:extLst>
          </p:cNvPr>
          <p:cNvSpPr txBox="1">
            <a:spLocks/>
          </p:cNvSpPr>
          <p:nvPr/>
        </p:nvSpPr>
        <p:spPr>
          <a:xfrm>
            <a:off x="748145" y="6365460"/>
            <a:ext cx="7130473" cy="280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D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atos expresados en porcentajes (%). Sobre la Base del Total Entrevistas (N: 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1026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EM: +/-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3,1%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)</a:t>
            </a:r>
            <a:endParaRPr lang="es-CL" sz="10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980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3AD28E0-A9D4-CF4C-9F7C-38098A9D7E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9635" y="293976"/>
            <a:ext cx="9867900" cy="646112"/>
          </a:xfrm>
        </p:spPr>
        <p:txBody>
          <a:bodyPr>
            <a:normAutofit fontScale="90000"/>
          </a:bodyPr>
          <a:lstStyle/>
          <a:p>
            <a:r>
              <a:rPr lang="es-CL" b="1" dirty="0"/>
              <a:t>Situación económica personal: </a:t>
            </a:r>
            <a:br>
              <a:rPr lang="es-CL" b="1" dirty="0"/>
            </a:br>
            <a:r>
              <a:rPr lang="es-CL" b="1" dirty="0"/>
              <a:t>Evaluación actual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81D4390-5753-AD47-9341-ADD5DD0EA8C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9635" y="1046451"/>
            <a:ext cx="7847013" cy="569912"/>
          </a:xfrm>
        </p:spPr>
        <p:txBody>
          <a:bodyPr>
            <a:normAutofit/>
          </a:bodyPr>
          <a:lstStyle/>
          <a:p>
            <a:pPr marL="285750" indent="-285750"/>
            <a:r>
              <a:rPr lang="es-CL" sz="1200" dirty="0"/>
              <a:t>¿</a:t>
            </a:r>
            <a:r>
              <a:rPr lang="es-CL" sz="1400" dirty="0"/>
              <a:t>Cómo calificarías tu situación económica actual?</a:t>
            </a:r>
          </a:p>
          <a:p>
            <a:endParaRPr lang="es-CL" dirty="0"/>
          </a:p>
        </p:txBody>
      </p:sp>
      <p:graphicFrame>
        <p:nvGraphicFramePr>
          <p:cNvPr id="12" name="Marcador de tabla 4">
            <a:extLst>
              <a:ext uri="{FF2B5EF4-FFF2-40B4-BE49-F238E27FC236}">
                <a16:creationId xmlns:a16="http://schemas.microsoft.com/office/drawing/2014/main" id="{F3BE0F0A-AAF9-42A8-B664-DE3291C962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9936915"/>
              </p:ext>
            </p:extLst>
          </p:nvPr>
        </p:nvGraphicFramePr>
        <p:xfrm>
          <a:off x="479425" y="1727200"/>
          <a:ext cx="11088688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a 2">
            <a:extLst>
              <a:ext uri="{FF2B5EF4-FFF2-40B4-BE49-F238E27FC236}">
                <a16:creationId xmlns:a16="http://schemas.microsoft.com/office/drawing/2014/main" id="{F2A6BA57-E5AC-4398-BC08-B3FC73E9F6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407446"/>
              </p:ext>
            </p:extLst>
          </p:nvPr>
        </p:nvGraphicFramePr>
        <p:xfrm>
          <a:off x="11528974" y="2076450"/>
          <a:ext cx="360000" cy="1017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01706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L" sz="900" b="1" dirty="0">
                          <a:solidFill>
                            <a:srgbClr val="FFFFFF"/>
                          </a:solidFill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296414"/>
                  </a:ext>
                </a:extLst>
              </a:tr>
            </a:tbl>
          </a:graphicData>
        </a:graphic>
      </p:graphicFrame>
      <p:graphicFrame>
        <p:nvGraphicFramePr>
          <p:cNvPr id="10" name="Tabla 2">
            <a:extLst>
              <a:ext uri="{FF2B5EF4-FFF2-40B4-BE49-F238E27FC236}">
                <a16:creationId xmlns:a16="http://schemas.microsoft.com/office/drawing/2014/main" id="{35A0F516-1A79-42F0-BDD2-0442C1966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370882"/>
              </p:ext>
            </p:extLst>
          </p:nvPr>
        </p:nvGraphicFramePr>
        <p:xfrm>
          <a:off x="11531048" y="3167678"/>
          <a:ext cx="360000" cy="1017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017068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b="1" dirty="0">
                          <a:solidFill>
                            <a:srgbClr val="FFFFFF"/>
                          </a:solidFill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568430"/>
                  </a:ext>
                </a:extLst>
              </a:tr>
            </a:tbl>
          </a:graphicData>
        </a:graphic>
      </p:graphicFrame>
      <p:graphicFrame>
        <p:nvGraphicFramePr>
          <p:cNvPr id="11" name="Tabla 2">
            <a:extLst>
              <a:ext uri="{FF2B5EF4-FFF2-40B4-BE49-F238E27FC236}">
                <a16:creationId xmlns:a16="http://schemas.microsoft.com/office/drawing/2014/main" id="{B7C3B083-4051-488E-A00D-CFFCC15E1E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559083"/>
              </p:ext>
            </p:extLst>
          </p:nvPr>
        </p:nvGraphicFramePr>
        <p:xfrm>
          <a:off x="11532549" y="4251287"/>
          <a:ext cx="360000" cy="1017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017068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b="1" dirty="0">
                          <a:solidFill>
                            <a:srgbClr val="FFFFFF"/>
                          </a:solidFill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6675911"/>
                  </a:ext>
                </a:extLst>
              </a:tr>
            </a:tbl>
          </a:graphicData>
        </a:graphic>
      </p:graphicFrame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9C395B4-0660-AC66-70E0-EC105F653A58}"/>
              </a:ext>
            </a:extLst>
          </p:cNvPr>
          <p:cNvSpPr txBox="1">
            <a:spLocks/>
          </p:cNvSpPr>
          <p:nvPr/>
        </p:nvSpPr>
        <p:spPr>
          <a:xfrm>
            <a:off x="748145" y="6365460"/>
            <a:ext cx="7130473" cy="280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D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atos expresados en porcentajes (%). Sobre la Base del Total Entrevistas (N: 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1026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EM: +/-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3,1%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)</a:t>
            </a:r>
            <a:endParaRPr lang="es-CL" sz="10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905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18C65EA-FAD4-2340-A6C1-6A8C47242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914400">
              <a:lnSpc>
                <a:spcPct val="110000"/>
              </a:lnSpc>
            </a:pPr>
            <a:r>
              <a:rPr lang="es-CL" b="1" dirty="0"/>
              <a:t>Situación económica personal: </a:t>
            </a:r>
            <a:br>
              <a:rPr lang="es-CL" b="1" dirty="0"/>
            </a:br>
            <a:r>
              <a:rPr lang="es-CL" b="1" dirty="0"/>
              <a:t>Comparación con año anterior</a:t>
            </a:r>
            <a:endParaRPr lang="es-CL" b="1" dirty="0">
              <a:solidFill>
                <a:schemeClr val="tx2"/>
              </a:solidFill>
              <a:latin typeface="+mn-lt"/>
              <a:cs typeface="+mj-cs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06BD5C-9E4A-5B4E-93E2-73F5E8A540B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9425" y="1344613"/>
            <a:ext cx="5616575" cy="280987"/>
          </a:xfrm>
        </p:spPr>
        <p:txBody>
          <a:bodyPr>
            <a:noAutofit/>
          </a:bodyPr>
          <a:lstStyle/>
          <a:p>
            <a:pPr marL="285750" indent="-285750"/>
            <a:r>
              <a:rPr lang="es-CL" sz="1400" dirty="0"/>
              <a:t>Comparando tu situación económica actual con la de hace un año, dirías que hoy está</a:t>
            </a:r>
          </a:p>
          <a:p>
            <a:pPr marL="285750" indent="-285750"/>
            <a:endParaRPr lang="es-C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400" dirty="0"/>
          </a:p>
        </p:txBody>
      </p:sp>
      <p:graphicFrame>
        <p:nvGraphicFramePr>
          <p:cNvPr id="7" name="11 Gráfico">
            <a:extLst>
              <a:ext uri="{FF2B5EF4-FFF2-40B4-BE49-F238E27FC236}">
                <a16:creationId xmlns:a16="http://schemas.microsoft.com/office/drawing/2014/main" id="{BFF4E8EE-941C-8047-96E6-0EFA43A6C4C0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840143817"/>
              </p:ext>
            </p:extLst>
          </p:nvPr>
        </p:nvGraphicFramePr>
        <p:xfrm>
          <a:off x="338635" y="1931298"/>
          <a:ext cx="5543550" cy="4276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48 Gráfico">
            <a:extLst>
              <a:ext uri="{FF2B5EF4-FFF2-40B4-BE49-F238E27FC236}">
                <a16:creationId xmlns:a16="http://schemas.microsoft.com/office/drawing/2014/main" id="{943A4716-9DB0-344C-B07D-B759B3D718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0798587"/>
              </p:ext>
            </p:extLst>
          </p:nvPr>
        </p:nvGraphicFramePr>
        <p:xfrm>
          <a:off x="5882185" y="1090595"/>
          <a:ext cx="5091111" cy="4969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7 Rectángulo">
            <a:extLst>
              <a:ext uri="{FF2B5EF4-FFF2-40B4-BE49-F238E27FC236}">
                <a16:creationId xmlns:a16="http://schemas.microsoft.com/office/drawing/2014/main" id="{F9E41B1E-020C-7446-82A5-8C52E605A010}"/>
              </a:ext>
            </a:extLst>
          </p:cNvPr>
          <p:cNvSpPr/>
          <p:nvPr/>
        </p:nvSpPr>
        <p:spPr>
          <a:xfrm>
            <a:off x="7222802" y="859763"/>
            <a:ext cx="3992570" cy="2308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APERTURA POR SEGMENTOS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4815E4C-2EE2-4227-B563-5113FC919B3B}"/>
              </a:ext>
            </a:extLst>
          </p:cNvPr>
          <p:cNvSpPr txBox="1"/>
          <p:nvPr/>
        </p:nvSpPr>
        <p:spPr>
          <a:xfrm>
            <a:off x="10799917" y="2020480"/>
            <a:ext cx="4331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/>
                <a:ea typeface="+mn-ea"/>
                <a:cs typeface="Calibri" panose="020F0502020204030204" pitchFamily="34" charset="0"/>
              </a:rPr>
              <a:t>GSE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8952998-103D-4E7B-9154-DB36F908E85F}"/>
              </a:ext>
            </a:extLst>
          </p:cNvPr>
          <p:cNvSpPr txBox="1"/>
          <p:nvPr/>
        </p:nvSpPr>
        <p:spPr>
          <a:xfrm>
            <a:off x="10799917" y="2753070"/>
            <a:ext cx="5421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/>
                <a:ea typeface="+mn-ea"/>
                <a:cs typeface="Calibri" panose="020F0502020204030204" pitchFamily="34" charset="0"/>
              </a:rPr>
              <a:t>EDAD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0E09624-8893-4526-9095-BD7CC7B1589E}"/>
              </a:ext>
            </a:extLst>
          </p:cNvPr>
          <p:cNvSpPr txBox="1"/>
          <p:nvPr/>
        </p:nvSpPr>
        <p:spPr>
          <a:xfrm>
            <a:off x="10799917" y="3362776"/>
            <a:ext cx="5245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/>
                <a:ea typeface="+mn-ea"/>
                <a:cs typeface="Calibri" panose="020F0502020204030204" pitchFamily="34" charset="0"/>
              </a:rPr>
              <a:t>SEXO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087086C-F5E6-457E-A7E8-1CA50615309B}"/>
              </a:ext>
            </a:extLst>
          </p:cNvPr>
          <p:cNvSpPr txBox="1"/>
          <p:nvPr/>
        </p:nvSpPr>
        <p:spPr>
          <a:xfrm>
            <a:off x="10799917" y="3950920"/>
            <a:ext cx="5597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/>
                <a:ea typeface="+mn-ea"/>
                <a:cs typeface="Calibri" panose="020F0502020204030204" pitchFamily="34" charset="0"/>
              </a:rPr>
              <a:t>ZONA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2A41AA6-3483-446F-9451-C2E2257A00AA}"/>
              </a:ext>
            </a:extLst>
          </p:cNvPr>
          <p:cNvSpPr txBox="1"/>
          <p:nvPr/>
        </p:nvSpPr>
        <p:spPr>
          <a:xfrm>
            <a:off x="10799917" y="4674836"/>
            <a:ext cx="965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/>
                <a:ea typeface="+mn-ea"/>
                <a:cs typeface="Calibri" panose="020F0502020204030204" pitchFamily="34" charset="0"/>
              </a:rPr>
              <a:t>TENDENCIA 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/>
                <a:ea typeface="+mn-ea"/>
                <a:cs typeface="Calibri" panose="020F0502020204030204" pitchFamily="34" charset="0"/>
              </a:rPr>
              <a:t>POLÍTICA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B8C0C2B4-1510-4990-99D4-F8D6FC280EAC}"/>
              </a:ext>
            </a:extLst>
          </p:cNvPr>
          <p:cNvSpPr txBox="1"/>
          <p:nvPr/>
        </p:nvSpPr>
        <p:spPr>
          <a:xfrm>
            <a:off x="10799917" y="5298838"/>
            <a:ext cx="8739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/>
                <a:ea typeface="+mn-ea"/>
                <a:cs typeface="Calibri" panose="020F0502020204030204" pitchFamily="34" charset="0"/>
              </a:rPr>
              <a:t>POSICIÓN 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/>
                <a:ea typeface="+mn-ea"/>
                <a:cs typeface="Calibri" panose="020F0502020204030204" pitchFamily="34" charset="0"/>
              </a:rPr>
              <a:t>ANTE EL 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/>
                <a:ea typeface="+mn-ea"/>
                <a:cs typeface="Calibri" panose="020F0502020204030204" pitchFamily="34" charset="0"/>
              </a:rPr>
              <a:t>GOBIERNO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08C62267-A701-262E-DFB9-D65F593F2B97}"/>
              </a:ext>
            </a:extLst>
          </p:cNvPr>
          <p:cNvSpPr txBox="1">
            <a:spLocks/>
          </p:cNvSpPr>
          <p:nvPr/>
        </p:nvSpPr>
        <p:spPr>
          <a:xfrm>
            <a:off x="748145" y="6365460"/>
            <a:ext cx="7130473" cy="280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D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atos expresados en porcentajes (%). Sobre la Base del Total Entrevistas (N: 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1026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EM: +/-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3,1%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)</a:t>
            </a:r>
            <a:endParaRPr lang="es-CL" sz="10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490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3AD28E0-A9D4-CF4C-9F7C-38098A9D7E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073" y="221307"/>
            <a:ext cx="9867900" cy="646112"/>
          </a:xfrm>
        </p:spPr>
        <p:txBody>
          <a:bodyPr>
            <a:normAutofit fontScale="90000"/>
          </a:bodyPr>
          <a:lstStyle/>
          <a:p>
            <a:r>
              <a:rPr lang="es-CL" b="1" dirty="0"/>
              <a:t>Evolutivo económica personal:</a:t>
            </a:r>
            <a:br>
              <a:rPr lang="es-CL" b="1" dirty="0"/>
            </a:br>
            <a:r>
              <a:rPr lang="es-CL" b="1" dirty="0"/>
              <a:t>Comparación con año anterior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81D4390-5753-AD47-9341-ADD5DD0EA8C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28073" y="973782"/>
            <a:ext cx="7847013" cy="569912"/>
          </a:xfrm>
        </p:spPr>
        <p:txBody>
          <a:bodyPr>
            <a:normAutofit/>
          </a:bodyPr>
          <a:lstStyle/>
          <a:p>
            <a:r>
              <a:rPr lang="es-CL" sz="1400" dirty="0"/>
              <a:t>Comparando tu situación económica actual con la de hace un año, dirías que hoy está</a:t>
            </a:r>
          </a:p>
          <a:p>
            <a:endParaRPr lang="es-CL" dirty="0"/>
          </a:p>
        </p:txBody>
      </p:sp>
      <p:graphicFrame>
        <p:nvGraphicFramePr>
          <p:cNvPr id="12" name="Marcador de tabla 4">
            <a:extLst>
              <a:ext uri="{FF2B5EF4-FFF2-40B4-BE49-F238E27FC236}">
                <a16:creationId xmlns:a16="http://schemas.microsoft.com/office/drawing/2014/main" id="{F3BE0F0A-AAF9-42A8-B664-DE3291C962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480207"/>
              </p:ext>
            </p:extLst>
          </p:nvPr>
        </p:nvGraphicFramePr>
        <p:xfrm>
          <a:off x="479425" y="1727200"/>
          <a:ext cx="11088688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a 2">
            <a:extLst>
              <a:ext uri="{FF2B5EF4-FFF2-40B4-BE49-F238E27FC236}">
                <a16:creationId xmlns:a16="http://schemas.microsoft.com/office/drawing/2014/main" id="{F2A6BA57-E5AC-4398-BC08-B3FC73E9F6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599475"/>
              </p:ext>
            </p:extLst>
          </p:nvPr>
        </p:nvGraphicFramePr>
        <p:xfrm>
          <a:off x="11528974" y="2076450"/>
          <a:ext cx="360000" cy="1017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01706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L" sz="900" b="1" dirty="0">
                          <a:solidFill>
                            <a:srgbClr val="FFFFFF"/>
                          </a:solidFill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296414"/>
                  </a:ext>
                </a:extLst>
              </a:tr>
            </a:tbl>
          </a:graphicData>
        </a:graphic>
      </p:graphicFrame>
      <p:graphicFrame>
        <p:nvGraphicFramePr>
          <p:cNvPr id="10" name="Tabla 2">
            <a:extLst>
              <a:ext uri="{FF2B5EF4-FFF2-40B4-BE49-F238E27FC236}">
                <a16:creationId xmlns:a16="http://schemas.microsoft.com/office/drawing/2014/main" id="{35A0F516-1A79-42F0-BDD2-0442C1966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850264"/>
              </p:ext>
            </p:extLst>
          </p:nvPr>
        </p:nvGraphicFramePr>
        <p:xfrm>
          <a:off x="11531048" y="3167678"/>
          <a:ext cx="360000" cy="1017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017068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b="1" dirty="0">
                          <a:solidFill>
                            <a:srgbClr val="FFFFFF"/>
                          </a:solidFill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568430"/>
                  </a:ext>
                </a:extLst>
              </a:tr>
            </a:tbl>
          </a:graphicData>
        </a:graphic>
      </p:graphicFrame>
      <p:graphicFrame>
        <p:nvGraphicFramePr>
          <p:cNvPr id="11" name="Tabla 2">
            <a:extLst>
              <a:ext uri="{FF2B5EF4-FFF2-40B4-BE49-F238E27FC236}">
                <a16:creationId xmlns:a16="http://schemas.microsoft.com/office/drawing/2014/main" id="{B7C3B083-4051-488E-A00D-CFFCC15E1E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196759"/>
              </p:ext>
            </p:extLst>
          </p:nvPr>
        </p:nvGraphicFramePr>
        <p:xfrm>
          <a:off x="11532549" y="4251287"/>
          <a:ext cx="360000" cy="1017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017068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b="1" dirty="0">
                          <a:solidFill>
                            <a:srgbClr val="FFFFFF"/>
                          </a:solidFill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6675911"/>
                  </a:ext>
                </a:extLst>
              </a:tr>
            </a:tbl>
          </a:graphicData>
        </a:graphic>
      </p:graphicFrame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157F952-F8C9-B0F6-F0A4-33A5F0325E84}"/>
              </a:ext>
            </a:extLst>
          </p:cNvPr>
          <p:cNvSpPr txBox="1">
            <a:spLocks/>
          </p:cNvSpPr>
          <p:nvPr/>
        </p:nvSpPr>
        <p:spPr>
          <a:xfrm>
            <a:off x="748145" y="6365460"/>
            <a:ext cx="7130473" cy="280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D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atos expresados en porcentajes (%). Sobre la Base del Total Entrevistas (N: 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1026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EM: +/-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3,1%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)</a:t>
            </a:r>
            <a:endParaRPr lang="es-CL" sz="10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865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18C65EA-FAD4-2340-A6C1-6A8C47242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914400">
              <a:lnSpc>
                <a:spcPct val="110000"/>
              </a:lnSpc>
            </a:pPr>
            <a:r>
              <a:rPr lang="es-CL" b="1" dirty="0"/>
              <a:t>Situación económica personal: </a:t>
            </a:r>
            <a:br>
              <a:rPr lang="es-CL" b="1" dirty="0"/>
            </a:br>
            <a:r>
              <a:rPr lang="es-CL" b="1" dirty="0"/>
              <a:t>Proyección a futuro </a:t>
            </a:r>
            <a:endParaRPr lang="es-CL" b="1" dirty="0">
              <a:solidFill>
                <a:schemeClr val="tx2"/>
              </a:solidFill>
              <a:latin typeface="+mn-lt"/>
              <a:cs typeface="+mj-cs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06BD5C-9E4A-5B4E-93E2-73F5E8A540B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9425" y="1038915"/>
            <a:ext cx="5616575" cy="28098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CL" sz="1400" dirty="0"/>
          </a:p>
          <a:p>
            <a:pPr marL="285750" indent="-285750"/>
            <a:r>
              <a:rPr lang="es-CL" sz="1400" dirty="0"/>
              <a:t>Pensando en el futuro, crees que tu situación económica en un año estará…</a:t>
            </a:r>
          </a:p>
          <a:p>
            <a:pPr marL="285750" indent="-285750"/>
            <a:endParaRPr lang="es-CL" sz="1400" dirty="0"/>
          </a:p>
          <a:p>
            <a:pPr marL="285750" indent="-285750"/>
            <a:endParaRPr lang="es-C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400" dirty="0"/>
          </a:p>
        </p:txBody>
      </p:sp>
      <p:graphicFrame>
        <p:nvGraphicFramePr>
          <p:cNvPr id="7" name="11 Gráfico">
            <a:extLst>
              <a:ext uri="{FF2B5EF4-FFF2-40B4-BE49-F238E27FC236}">
                <a16:creationId xmlns:a16="http://schemas.microsoft.com/office/drawing/2014/main" id="{BFF4E8EE-941C-8047-96E6-0EFA43A6C4C0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678703888"/>
              </p:ext>
            </p:extLst>
          </p:nvPr>
        </p:nvGraphicFramePr>
        <p:xfrm>
          <a:off x="338635" y="1935667"/>
          <a:ext cx="5543550" cy="4276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48 Gráfico">
            <a:extLst>
              <a:ext uri="{FF2B5EF4-FFF2-40B4-BE49-F238E27FC236}">
                <a16:creationId xmlns:a16="http://schemas.microsoft.com/office/drawing/2014/main" id="{943A4716-9DB0-344C-B07D-B759B3D718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9491164"/>
              </p:ext>
            </p:extLst>
          </p:nvPr>
        </p:nvGraphicFramePr>
        <p:xfrm>
          <a:off x="5882185" y="1090595"/>
          <a:ext cx="5091111" cy="4969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7 Rectángulo">
            <a:extLst>
              <a:ext uri="{FF2B5EF4-FFF2-40B4-BE49-F238E27FC236}">
                <a16:creationId xmlns:a16="http://schemas.microsoft.com/office/drawing/2014/main" id="{F9E41B1E-020C-7446-82A5-8C52E605A010}"/>
              </a:ext>
            </a:extLst>
          </p:cNvPr>
          <p:cNvSpPr/>
          <p:nvPr/>
        </p:nvSpPr>
        <p:spPr>
          <a:xfrm>
            <a:off x="7222802" y="859763"/>
            <a:ext cx="3992570" cy="2308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APERTURA POR SEGMENTOS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4815E4C-2EE2-4227-B563-5113FC919B3B}"/>
              </a:ext>
            </a:extLst>
          </p:cNvPr>
          <p:cNvSpPr txBox="1"/>
          <p:nvPr/>
        </p:nvSpPr>
        <p:spPr>
          <a:xfrm>
            <a:off x="10799917" y="2020480"/>
            <a:ext cx="4331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/>
                <a:ea typeface="+mn-ea"/>
                <a:cs typeface="Calibri" panose="020F0502020204030204" pitchFamily="34" charset="0"/>
              </a:rPr>
              <a:t>GSE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8952998-103D-4E7B-9154-DB36F908E85F}"/>
              </a:ext>
            </a:extLst>
          </p:cNvPr>
          <p:cNvSpPr txBox="1"/>
          <p:nvPr/>
        </p:nvSpPr>
        <p:spPr>
          <a:xfrm>
            <a:off x="10799917" y="2753070"/>
            <a:ext cx="5421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/>
                <a:ea typeface="+mn-ea"/>
                <a:cs typeface="Calibri" panose="020F0502020204030204" pitchFamily="34" charset="0"/>
              </a:rPr>
              <a:t>EDAD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0E09624-8893-4526-9095-BD7CC7B1589E}"/>
              </a:ext>
            </a:extLst>
          </p:cNvPr>
          <p:cNvSpPr txBox="1"/>
          <p:nvPr/>
        </p:nvSpPr>
        <p:spPr>
          <a:xfrm>
            <a:off x="10799917" y="3362776"/>
            <a:ext cx="5245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/>
                <a:ea typeface="+mn-ea"/>
                <a:cs typeface="Calibri" panose="020F0502020204030204" pitchFamily="34" charset="0"/>
              </a:rPr>
              <a:t>SEXO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087086C-F5E6-457E-A7E8-1CA50615309B}"/>
              </a:ext>
            </a:extLst>
          </p:cNvPr>
          <p:cNvSpPr txBox="1"/>
          <p:nvPr/>
        </p:nvSpPr>
        <p:spPr>
          <a:xfrm>
            <a:off x="10799917" y="3950920"/>
            <a:ext cx="5597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/>
                <a:ea typeface="+mn-ea"/>
                <a:cs typeface="Calibri" panose="020F0502020204030204" pitchFamily="34" charset="0"/>
              </a:rPr>
              <a:t>ZONA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2A41AA6-3483-446F-9451-C2E2257A00AA}"/>
              </a:ext>
            </a:extLst>
          </p:cNvPr>
          <p:cNvSpPr txBox="1"/>
          <p:nvPr/>
        </p:nvSpPr>
        <p:spPr>
          <a:xfrm>
            <a:off x="10799917" y="4674836"/>
            <a:ext cx="965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/>
                <a:ea typeface="+mn-ea"/>
                <a:cs typeface="Calibri" panose="020F0502020204030204" pitchFamily="34" charset="0"/>
              </a:rPr>
              <a:t>TENDENCIA 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/>
                <a:ea typeface="+mn-ea"/>
                <a:cs typeface="Calibri" panose="020F0502020204030204" pitchFamily="34" charset="0"/>
              </a:rPr>
              <a:t>POLÍTICA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B8C0C2B4-1510-4990-99D4-F8D6FC280EAC}"/>
              </a:ext>
            </a:extLst>
          </p:cNvPr>
          <p:cNvSpPr txBox="1"/>
          <p:nvPr/>
        </p:nvSpPr>
        <p:spPr>
          <a:xfrm>
            <a:off x="10799917" y="5298838"/>
            <a:ext cx="8739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/>
                <a:ea typeface="+mn-ea"/>
                <a:cs typeface="Calibri" panose="020F0502020204030204" pitchFamily="34" charset="0"/>
              </a:rPr>
              <a:t>POSICIÓN 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/>
                <a:ea typeface="+mn-ea"/>
                <a:cs typeface="Calibri" panose="020F0502020204030204" pitchFamily="34" charset="0"/>
              </a:rPr>
              <a:t>ANTE EL 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/>
                <a:ea typeface="+mn-ea"/>
                <a:cs typeface="Calibri" panose="020F0502020204030204" pitchFamily="34" charset="0"/>
              </a:rPr>
              <a:t>GOBIERNO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08C62267-A701-262E-DFB9-D65F593F2B97}"/>
              </a:ext>
            </a:extLst>
          </p:cNvPr>
          <p:cNvSpPr txBox="1">
            <a:spLocks/>
          </p:cNvSpPr>
          <p:nvPr/>
        </p:nvSpPr>
        <p:spPr>
          <a:xfrm>
            <a:off x="748145" y="6365460"/>
            <a:ext cx="7130473" cy="280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D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atos expresados en porcentajes (%). Sobre la Base del Total Entrevistas (N: 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1026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EM: +/-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3,1%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)</a:t>
            </a:r>
            <a:endParaRPr lang="es-CL" sz="10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265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3AD28E0-A9D4-CF4C-9F7C-38098A9D7E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9635" y="293976"/>
            <a:ext cx="9867900" cy="646112"/>
          </a:xfrm>
        </p:spPr>
        <p:txBody>
          <a:bodyPr>
            <a:normAutofit fontScale="90000"/>
          </a:bodyPr>
          <a:lstStyle/>
          <a:p>
            <a:r>
              <a:rPr lang="es-CL" b="1" dirty="0"/>
              <a:t>Evolutivo situación económica personal:</a:t>
            </a:r>
            <a:br>
              <a:rPr lang="es-CL" b="1" dirty="0"/>
            </a:br>
            <a:r>
              <a:rPr lang="es-CL" dirty="0"/>
              <a:t>Proyección a futuro</a:t>
            </a:r>
            <a:endParaRPr lang="es-CL" b="1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81D4390-5753-AD47-9341-ADD5DD0EA8C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9635" y="1046451"/>
            <a:ext cx="7847013" cy="569912"/>
          </a:xfrm>
        </p:spPr>
        <p:txBody>
          <a:bodyPr>
            <a:normAutofit/>
          </a:bodyPr>
          <a:lstStyle/>
          <a:p>
            <a:r>
              <a:rPr lang="es-CL" sz="1400" i="0" dirty="0">
                <a:solidFill>
                  <a:prstClr val="white">
                    <a:lumMod val="50000"/>
                  </a:prstClr>
                </a:solidFill>
                <a:latin typeface="Avenir LT Std 35 Light"/>
              </a:rPr>
              <a:t>Pensando en el futuro, crees que tu situación económica en un año estará…</a:t>
            </a:r>
          </a:p>
          <a:p>
            <a:endParaRPr lang="es-CL" dirty="0"/>
          </a:p>
        </p:txBody>
      </p:sp>
      <p:graphicFrame>
        <p:nvGraphicFramePr>
          <p:cNvPr id="12" name="Marcador de tabla 4">
            <a:extLst>
              <a:ext uri="{FF2B5EF4-FFF2-40B4-BE49-F238E27FC236}">
                <a16:creationId xmlns:a16="http://schemas.microsoft.com/office/drawing/2014/main" id="{F3BE0F0A-AAF9-42A8-B664-DE3291C962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5409772"/>
              </p:ext>
            </p:extLst>
          </p:nvPr>
        </p:nvGraphicFramePr>
        <p:xfrm>
          <a:off x="479425" y="1727200"/>
          <a:ext cx="11088688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a 2">
            <a:extLst>
              <a:ext uri="{FF2B5EF4-FFF2-40B4-BE49-F238E27FC236}">
                <a16:creationId xmlns:a16="http://schemas.microsoft.com/office/drawing/2014/main" id="{F2A6BA57-E5AC-4398-BC08-B3FC73E9F6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816807"/>
              </p:ext>
            </p:extLst>
          </p:nvPr>
        </p:nvGraphicFramePr>
        <p:xfrm>
          <a:off x="8961265" y="3180859"/>
          <a:ext cx="360000" cy="1017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01706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L" sz="900" b="1" dirty="0">
                          <a:solidFill>
                            <a:srgbClr val="FF0000"/>
                          </a:solidFill>
                        </a:rPr>
                        <a:t>↓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296414"/>
                  </a:ext>
                </a:extLst>
              </a:tr>
            </a:tbl>
          </a:graphicData>
        </a:graphic>
      </p:graphicFrame>
      <p:graphicFrame>
        <p:nvGraphicFramePr>
          <p:cNvPr id="10" name="Tabla 2">
            <a:extLst>
              <a:ext uri="{FF2B5EF4-FFF2-40B4-BE49-F238E27FC236}">
                <a16:creationId xmlns:a16="http://schemas.microsoft.com/office/drawing/2014/main" id="{35A0F516-1A79-42F0-BDD2-0442C1966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580197"/>
              </p:ext>
            </p:extLst>
          </p:nvPr>
        </p:nvGraphicFramePr>
        <p:xfrm>
          <a:off x="8943483" y="2616907"/>
          <a:ext cx="360000" cy="1017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017068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b="1" dirty="0">
                          <a:solidFill>
                            <a:srgbClr val="0000FF"/>
                          </a:solidFill>
                        </a:rPr>
                        <a:t>↑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568430"/>
                  </a:ext>
                </a:extLst>
              </a:tr>
            </a:tbl>
          </a:graphicData>
        </a:graphic>
      </p:graphicFrame>
      <p:graphicFrame>
        <p:nvGraphicFramePr>
          <p:cNvPr id="11" name="Tabla 2">
            <a:extLst>
              <a:ext uri="{FF2B5EF4-FFF2-40B4-BE49-F238E27FC236}">
                <a16:creationId xmlns:a16="http://schemas.microsoft.com/office/drawing/2014/main" id="{B7C3B083-4051-488E-A00D-CFFCC15E1E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180073"/>
              </p:ext>
            </p:extLst>
          </p:nvPr>
        </p:nvGraphicFramePr>
        <p:xfrm>
          <a:off x="11532549" y="4251287"/>
          <a:ext cx="360000" cy="1017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017068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b="1" dirty="0">
                          <a:solidFill>
                            <a:srgbClr val="FFFFFF"/>
                          </a:solidFill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6675911"/>
                  </a:ext>
                </a:extLst>
              </a:tr>
            </a:tbl>
          </a:graphicData>
        </a:graphic>
      </p:graphicFrame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17E25DD-39C5-5D4E-FF98-D3BA8B5B8979}"/>
              </a:ext>
            </a:extLst>
          </p:cNvPr>
          <p:cNvSpPr txBox="1">
            <a:spLocks/>
          </p:cNvSpPr>
          <p:nvPr/>
        </p:nvSpPr>
        <p:spPr>
          <a:xfrm>
            <a:off x="748145" y="6365460"/>
            <a:ext cx="7130473" cy="280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D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atos expresados en porcentajes (%). Sobre la Base del Total Entrevistas (N: 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1026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EM: +/-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3,1%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)</a:t>
            </a:r>
            <a:endParaRPr lang="es-CL" sz="10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5953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68726" y="478373"/>
            <a:ext cx="9867900" cy="473075"/>
          </a:xfrm>
        </p:spPr>
        <p:txBody>
          <a:bodyPr>
            <a:normAutofit fontScale="90000"/>
          </a:bodyPr>
          <a:lstStyle/>
          <a:p>
            <a:r>
              <a:rPr lang="es-CL" b="1" dirty="0"/>
              <a:t>Percepción de </a:t>
            </a:r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felicidad </a:t>
            </a:r>
            <a:b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s-C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950F5A-E333-E340-B892-CBB4E427C20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68726" y="951448"/>
            <a:ext cx="5616575" cy="280988"/>
          </a:xfrm>
        </p:spPr>
        <p:txBody>
          <a:bodyPr>
            <a:noAutofit/>
          </a:bodyPr>
          <a:lstStyle/>
          <a:p>
            <a:r>
              <a:rPr lang="es-CL" sz="1400" dirty="0"/>
              <a:t>¿Qué tan feliz te sientes con tu vida en general?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CCCA61A8-5089-4E8E-AE3A-72E8E6143B1C}"/>
              </a:ext>
            </a:extLst>
          </p:cNvPr>
          <p:cNvSpPr txBox="1"/>
          <p:nvPr/>
        </p:nvSpPr>
        <p:spPr>
          <a:xfrm>
            <a:off x="11085203" y="2166825"/>
            <a:ext cx="4090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CL" sz="9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GSE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34B50CDE-D9AB-4334-B3E6-932116420689}"/>
              </a:ext>
            </a:extLst>
          </p:cNvPr>
          <p:cNvSpPr txBox="1"/>
          <p:nvPr/>
        </p:nvSpPr>
        <p:spPr>
          <a:xfrm>
            <a:off x="11053143" y="2903982"/>
            <a:ext cx="5068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CL" sz="9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EDAD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5540E549-7D0A-49C3-BDD5-CF8CF88544C9}"/>
              </a:ext>
            </a:extLst>
          </p:cNvPr>
          <p:cNvSpPr txBox="1"/>
          <p:nvPr/>
        </p:nvSpPr>
        <p:spPr>
          <a:xfrm>
            <a:off x="11054746" y="3447473"/>
            <a:ext cx="4908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CL" sz="9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SEXO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1C82DE6C-84D5-4FA8-82C7-8D365070A91C}"/>
              </a:ext>
            </a:extLst>
          </p:cNvPr>
          <p:cNvSpPr txBox="1"/>
          <p:nvPr/>
        </p:nvSpPr>
        <p:spPr>
          <a:xfrm>
            <a:off x="11069092" y="3972411"/>
            <a:ext cx="522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CL" sz="9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ZONA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82CB6969-C8AE-4BBD-B66A-ECFACFBA7858}"/>
              </a:ext>
            </a:extLst>
          </p:cNvPr>
          <p:cNvSpPr txBox="1"/>
          <p:nvPr/>
        </p:nvSpPr>
        <p:spPr>
          <a:xfrm>
            <a:off x="11053143" y="4639547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CL" sz="9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TENDENCIA </a:t>
            </a:r>
          </a:p>
          <a:p>
            <a:pPr>
              <a:defRPr/>
            </a:pPr>
            <a:r>
              <a:rPr lang="es-CL" sz="9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POLÍTICA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9C28265D-ECEE-4542-8824-F8368C0EC8EB}"/>
              </a:ext>
            </a:extLst>
          </p:cNvPr>
          <p:cNvSpPr txBox="1"/>
          <p:nvPr/>
        </p:nvSpPr>
        <p:spPr>
          <a:xfrm>
            <a:off x="11085203" y="5302115"/>
            <a:ext cx="80342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CL" sz="9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POSICIÓN </a:t>
            </a:r>
          </a:p>
          <a:p>
            <a:pPr>
              <a:defRPr/>
            </a:pPr>
            <a:r>
              <a:rPr lang="es-CL" sz="9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ANTE EL </a:t>
            </a:r>
          </a:p>
          <a:p>
            <a:pPr>
              <a:defRPr/>
            </a:pPr>
            <a:r>
              <a:rPr lang="es-CL" sz="9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GOBIERNO</a:t>
            </a:r>
          </a:p>
        </p:txBody>
      </p:sp>
      <p:sp>
        <p:nvSpPr>
          <p:cNvPr id="75" name="7 Rectángulo">
            <a:extLst>
              <a:ext uri="{FF2B5EF4-FFF2-40B4-BE49-F238E27FC236}">
                <a16:creationId xmlns:a16="http://schemas.microsoft.com/office/drawing/2014/main" id="{E8140F39-E771-6244-844D-81BBBB0FDB28}"/>
              </a:ext>
            </a:extLst>
          </p:cNvPr>
          <p:cNvSpPr/>
          <p:nvPr/>
        </p:nvSpPr>
        <p:spPr>
          <a:xfrm>
            <a:off x="7155102" y="745665"/>
            <a:ext cx="3544567" cy="2308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APERTURA POR SEGMENTOS</a:t>
            </a:r>
          </a:p>
        </p:txBody>
      </p:sp>
      <p:graphicFrame>
        <p:nvGraphicFramePr>
          <p:cNvPr id="73" name="11 Gráfico">
            <a:extLst>
              <a:ext uri="{FF2B5EF4-FFF2-40B4-BE49-F238E27FC236}">
                <a16:creationId xmlns:a16="http://schemas.microsoft.com/office/drawing/2014/main" id="{30FA997D-90E4-344D-BB55-9A889B8C5BDC}"/>
              </a:ext>
            </a:extLst>
          </p:cNvPr>
          <p:cNvGraphicFramePr/>
          <p:nvPr/>
        </p:nvGraphicFramePr>
        <p:xfrm>
          <a:off x="1030426" y="1259578"/>
          <a:ext cx="4566810" cy="4824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48 Gráfico">
            <a:extLst>
              <a:ext uri="{FF2B5EF4-FFF2-40B4-BE49-F238E27FC236}">
                <a16:creationId xmlns:a16="http://schemas.microsoft.com/office/drawing/2014/main" id="{3B7F454C-3A98-2149-8B43-1CCCF2DF23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4592752"/>
              </p:ext>
            </p:extLst>
          </p:nvPr>
        </p:nvGraphicFramePr>
        <p:xfrm>
          <a:off x="5835391" y="949787"/>
          <a:ext cx="5326183" cy="5012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F61E3D1-5FD2-FD7E-BCD4-11C15A50BFF3}"/>
              </a:ext>
            </a:extLst>
          </p:cNvPr>
          <p:cNvSpPr txBox="1">
            <a:spLocks/>
          </p:cNvSpPr>
          <p:nvPr/>
        </p:nvSpPr>
        <p:spPr>
          <a:xfrm>
            <a:off x="748145" y="6365460"/>
            <a:ext cx="7130473" cy="280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D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atos expresados en porcentajes (%). Sobre la Base del Total Entrevistas (N: 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1026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EM: +/-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3,1%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)</a:t>
            </a:r>
            <a:endParaRPr lang="es-CL" sz="10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142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3AD28E0-A9D4-CF4C-9F7C-38098A9D7E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9635" y="293976"/>
            <a:ext cx="9867900" cy="646112"/>
          </a:xfrm>
        </p:spPr>
        <p:txBody>
          <a:bodyPr>
            <a:normAutofit/>
          </a:bodyPr>
          <a:lstStyle/>
          <a:p>
            <a:r>
              <a:rPr lang="es-CL" b="1" dirty="0"/>
              <a:t>Evolutivo percepción de </a:t>
            </a:r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felicidad</a:t>
            </a:r>
            <a:endParaRPr lang="es-CL" b="1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81D4390-5753-AD47-9341-ADD5DD0EA8C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9635" y="1046451"/>
            <a:ext cx="7847013" cy="569912"/>
          </a:xfrm>
        </p:spPr>
        <p:txBody>
          <a:bodyPr>
            <a:normAutofit/>
          </a:bodyPr>
          <a:lstStyle/>
          <a:p>
            <a:r>
              <a:rPr lang="es-CL" sz="1400" dirty="0"/>
              <a:t>¿Qué tan feliz te sientes con tu vida en general?</a:t>
            </a:r>
          </a:p>
        </p:txBody>
      </p:sp>
      <p:graphicFrame>
        <p:nvGraphicFramePr>
          <p:cNvPr id="12" name="Marcador de tabla 4">
            <a:extLst>
              <a:ext uri="{FF2B5EF4-FFF2-40B4-BE49-F238E27FC236}">
                <a16:creationId xmlns:a16="http://schemas.microsoft.com/office/drawing/2014/main" id="{F3BE0F0A-AAF9-42A8-B664-DE3291C962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7067354"/>
              </p:ext>
            </p:extLst>
          </p:nvPr>
        </p:nvGraphicFramePr>
        <p:xfrm>
          <a:off x="479425" y="1727200"/>
          <a:ext cx="11088688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a 2">
            <a:extLst>
              <a:ext uri="{FF2B5EF4-FFF2-40B4-BE49-F238E27FC236}">
                <a16:creationId xmlns:a16="http://schemas.microsoft.com/office/drawing/2014/main" id="{F2A6BA57-E5AC-4398-BC08-B3FC73E9F6AB}"/>
              </a:ext>
            </a:extLst>
          </p:cNvPr>
          <p:cNvGraphicFramePr>
            <a:graphicFrameLocks noGrp="1"/>
          </p:cNvGraphicFramePr>
          <p:nvPr/>
        </p:nvGraphicFramePr>
        <p:xfrm>
          <a:off x="11538210" y="2076450"/>
          <a:ext cx="360000" cy="1017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01706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L" sz="900" b="1" dirty="0">
                          <a:solidFill>
                            <a:srgbClr val="FFFFFF"/>
                          </a:solidFill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296414"/>
                  </a:ext>
                </a:extLst>
              </a:tr>
            </a:tbl>
          </a:graphicData>
        </a:graphic>
      </p:graphicFrame>
      <p:graphicFrame>
        <p:nvGraphicFramePr>
          <p:cNvPr id="10" name="Tabla 2">
            <a:extLst>
              <a:ext uri="{FF2B5EF4-FFF2-40B4-BE49-F238E27FC236}">
                <a16:creationId xmlns:a16="http://schemas.microsoft.com/office/drawing/2014/main" id="{35A0F516-1A79-42F0-BDD2-0442C19667F6}"/>
              </a:ext>
            </a:extLst>
          </p:cNvPr>
          <p:cNvGraphicFramePr>
            <a:graphicFrameLocks noGrp="1"/>
          </p:cNvGraphicFramePr>
          <p:nvPr/>
        </p:nvGraphicFramePr>
        <p:xfrm>
          <a:off x="11531048" y="3167678"/>
          <a:ext cx="360000" cy="1017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017068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b="1" dirty="0">
                          <a:solidFill>
                            <a:srgbClr val="FFFFFF"/>
                          </a:solidFill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568430"/>
                  </a:ext>
                </a:extLst>
              </a:tr>
            </a:tbl>
          </a:graphicData>
        </a:graphic>
      </p:graphicFrame>
      <p:graphicFrame>
        <p:nvGraphicFramePr>
          <p:cNvPr id="11" name="Tabla 2">
            <a:extLst>
              <a:ext uri="{FF2B5EF4-FFF2-40B4-BE49-F238E27FC236}">
                <a16:creationId xmlns:a16="http://schemas.microsoft.com/office/drawing/2014/main" id="{B7C3B083-4051-488E-A00D-CFFCC15E1E44}"/>
              </a:ext>
            </a:extLst>
          </p:cNvPr>
          <p:cNvGraphicFramePr>
            <a:graphicFrameLocks noGrp="1"/>
          </p:cNvGraphicFramePr>
          <p:nvPr/>
        </p:nvGraphicFramePr>
        <p:xfrm>
          <a:off x="11532549" y="4251287"/>
          <a:ext cx="360000" cy="1017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017068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b="1" dirty="0">
                          <a:solidFill>
                            <a:srgbClr val="FFFFFF"/>
                          </a:solidFill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6675911"/>
                  </a:ext>
                </a:extLst>
              </a:tr>
            </a:tbl>
          </a:graphicData>
        </a:graphic>
      </p:graphicFrame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39537D3-0DA4-49CE-A4F4-B74DFBCD4EE4}"/>
              </a:ext>
            </a:extLst>
          </p:cNvPr>
          <p:cNvSpPr txBox="1">
            <a:spLocks/>
          </p:cNvSpPr>
          <p:nvPr/>
        </p:nvSpPr>
        <p:spPr>
          <a:xfrm>
            <a:off x="748145" y="6365460"/>
            <a:ext cx="7130473" cy="280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D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atos expresados en porcentajes (%). Sobre la Base del Total Entrevistas (N: 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1026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EM: +/-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3,1%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)</a:t>
            </a:r>
            <a:endParaRPr lang="es-CL" sz="10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</a:endParaRPr>
          </a:p>
        </p:txBody>
      </p:sp>
      <p:graphicFrame>
        <p:nvGraphicFramePr>
          <p:cNvPr id="13" name="Tabla 2">
            <a:extLst>
              <a:ext uri="{FF2B5EF4-FFF2-40B4-BE49-F238E27FC236}">
                <a16:creationId xmlns:a16="http://schemas.microsoft.com/office/drawing/2014/main" id="{88A41A93-31BC-85FE-2841-AD7129BF0A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22762"/>
              </p:ext>
            </p:extLst>
          </p:nvPr>
        </p:nvGraphicFramePr>
        <p:xfrm>
          <a:off x="8961265" y="3138781"/>
          <a:ext cx="360000" cy="1017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01706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L" sz="900" b="1" dirty="0">
                          <a:solidFill>
                            <a:schemeClr val="tx1"/>
                          </a:solidFill>
                        </a:rPr>
                        <a:t>↓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296414"/>
                  </a:ext>
                </a:extLst>
              </a:tr>
            </a:tbl>
          </a:graphicData>
        </a:graphic>
      </p:graphicFrame>
      <p:graphicFrame>
        <p:nvGraphicFramePr>
          <p:cNvPr id="15" name="Tabla 2">
            <a:extLst>
              <a:ext uri="{FF2B5EF4-FFF2-40B4-BE49-F238E27FC236}">
                <a16:creationId xmlns:a16="http://schemas.microsoft.com/office/drawing/2014/main" id="{F088E391-8C85-5AD8-1931-65DF90211D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972908"/>
              </p:ext>
            </p:extLst>
          </p:nvPr>
        </p:nvGraphicFramePr>
        <p:xfrm>
          <a:off x="8961265" y="2150610"/>
          <a:ext cx="360000" cy="1017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017068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b="1" dirty="0">
                          <a:solidFill>
                            <a:srgbClr val="0000FF"/>
                          </a:solidFill>
                        </a:rPr>
                        <a:t>↑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568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58374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1">
            <a:extLst>
              <a:ext uri="{FF2B5EF4-FFF2-40B4-BE49-F238E27FC236}">
                <a16:creationId xmlns:a16="http://schemas.microsoft.com/office/drawing/2014/main" id="{6BE7F84D-E7FB-4914-94F3-E0358096D6E4}"/>
              </a:ext>
            </a:extLst>
          </p:cNvPr>
          <p:cNvSpPr txBox="1">
            <a:spLocks/>
          </p:cNvSpPr>
          <p:nvPr/>
        </p:nvSpPr>
        <p:spPr>
          <a:xfrm>
            <a:off x="479425" y="476251"/>
            <a:ext cx="9867210" cy="4735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>
                <a:ln w="0"/>
                <a:solidFill>
                  <a:schemeClr val="tx2"/>
                </a:solidFill>
                <a:effectLst/>
                <a:latin typeface="Avenir LT Std 65 Medium" panose="020B0603020203020204" pitchFamily="34" charset="0"/>
                <a:ea typeface="+mj-ea"/>
                <a:cs typeface="+mj-cs"/>
              </a:defRPr>
            </a:lvl1pPr>
          </a:lstStyle>
          <a:p>
            <a:r>
              <a:rPr lang="es-ES_tradnl" sz="2400" b="1" dirty="0"/>
              <a:t>Situación Laboral Actual</a:t>
            </a:r>
            <a:endParaRPr lang="es-CL" sz="2400" b="1" dirty="0">
              <a:latin typeface="+mn-lt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1E979E0-BCAB-4BD5-8FED-992CE263683B}"/>
              </a:ext>
            </a:extLst>
          </p:cNvPr>
          <p:cNvSpPr txBox="1">
            <a:spLocks/>
          </p:cNvSpPr>
          <p:nvPr/>
        </p:nvSpPr>
        <p:spPr>
          <a:xfrm>
            <a:off x="503389" y="998554"/>
            <a:ext cx="5616575" cy="2803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venir LT Std 65 Medium" panose="020B0603020203020204" pitchFamily="34" charset="0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‒"/>
              <a:tabLst>
                <a:tab pos="228600" algn="l"/>
              </a:tabLst>
              <a:defRPr sz="1800" kern="1200">
                <a:solidFill>
                  <a:schemeClr val="tx2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 marL="8048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sz="1600" kern="1200">
                <a:solidFill>
                  <a:schemeClr val="tx2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3pPr>
            <a:lvl4pPr marL="1033463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4pPr>
            <a:lvl5pPr marL="1201738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v"/>
              <a:defRPr sz="1400" kern="1200">
                <a:solidFill>
                  <a:schemeClr val="accent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/>
              <a:t>Actualmente, ¿cuál es tu situación laboral?</a:t>
            </a:r>
            <a:endParaRPr lang="es-CL" sz="1400" dirty="0"/>
          </a:p>
          <a:p>
            <a:endParaRPr lang="es-CL" sz="1400" dirty="0"/>
          </a:p>
        </p:txBody>
      </p:sp>
      <p:sp>
        <p:nvSpPr>
          <p:cNvPr id="10" name="7 Rectángulo">
            <a:extLst>
              <a:ext uri="{FF2B5EF4-FFF2-40B4-BE49-F238E27FC236}">
                <a16:creationId xmlns:a16="http://schemas.microsoft.com/office/drawing/2014/main" id="{FF71EB87-8C15-4217-87C5-6F7E8F3831C1}"/>
              </a:ext>
            </a:extLst>
          </p:cNvPr>
          <p:cNvSpPr/>
          <p:nvPr/>
        </p:nvSpPr>
        <p:spPr>
          <a:xfrm>
            <a:off x="7049846" y="597604"/>
            <a:ext cx="3992570" cy="2308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APERTURA POR SEGMENTOS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B548FB5-5C9A-42BA-8003-283C3CED9F31}"/>
              </a:ext>
            </a:extLst>
          </p:cNvPr>
          <p:cNvSpPr txBox="1"/>
          <p:nvPr/>
        </p:nvSpPr>
        <p:spPr>
          <a:xfrm>
            <a:off x="11232092" y="2381910"/>
            <a:ext cx="4090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GSE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3BDB930-5FE4-497B-AB5F-EBE5484A4E86}"/>
              </a:ext>
            </a:extLst>
          </p:cNvPr>
          <p:cNvSpPr txBox="1"/>
          <p:nvPr/>
        </p:nvSpPr>
        <p:spPr>
          <a:xfrm>
            <a:off x="11188312" y="3114621"/>
            <a:ext cx="5068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EDAD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8E91733-C072-4E5E-9023-CD8BD8DB2513}"/>
              </a:ext>
            </a:extLst>
          </p:cNvPr>
          <p:cNvSpPr txBox="1"/>
          <p:nvPr/>
        </p:nvSpPr>
        <p:spPr>
          <a:xfrm>
            <a:off x="11218017" y="3693894"/>
            <a:ext cx="4908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SEXO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2F26937-FA8E-41B5-8AA3-E8F7A091EA82}"/>
              </a:ext>
            </a:extLst>
          </p:cNvPr>
          <p:cNvSpPr txBox="1"/>
          <p:nvPr/>
        </p:nvSpPr>
        <p:spPr>
          <a:xfrm>
            <a:off x="11198178" y="4160051"/>
            <a:ext cx="522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ZONA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E70CD49-3933-4553-A25F-5267AAEC1DFE}"/>
              </a:ext>
            </a:extLst>
          </p:cNvPr>
          <p:cNvSpPr txBox="1"/>
          <p:nvPr/>
        </p:nvSpPr>
        <p:spPr>
          <a:xfrm>
            <a:off x="11159994" y="4858602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TENDENCIA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POLÍTICA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24B41BB-B4DA-4A5B-92CA-895B3E512D05}"/>
              </a:ext>
            </a:extLst>
          </p:cNvPr>
          <p:cNvSpPr txBox="1"/>
          <p:nvPr/>
        </p:nvSpPr>
        <p:spPr>
          <a:xfrm>
            <a:off x="11159994" y="5545147"/>
            <a:ext cx="7072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POSICIÓN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ANTE EL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GOBIERNO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EA2E51D6-F231-56A4-D082-CBCE7E12454D}"/>
              </a:ext>
            </a:extLst>
          </p:cNvPr>
          <p:cNvSpPr txBox="1">
            <a:spLocks/>
          </p:cNvSpPr>
          <p:nvPr/>
        </p:nvSpPr>
        <p:spPr>
          <a:xfrm>
            <a:off x="748145" y="6365460"/>
            <a:ext cx="7130473" cy="280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D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atos expresados en porcentajes (%). Sobre la Base del Total Entrevistas (N: 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1026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EM: +/-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3,1%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)</a:t>
            </a:r>
            <a:endParaRPr lang="es-CL" sz="10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</a:endParaRP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F060F2A3-E325-8E74-912E-601A069F15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267480"/>
              </p:ext>
            </p:extLst>
          </p:nvPr>
        </p:nvGraphicFramePr>
        <p:xfrm>
          <a:off x="314439" y="1544379"/>
          <a:ext cx="5994474" cy="4363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21 Gráfico">
            <a:extLst>
              <a:ext uri="{FF2B5EF4-FFF2-40B4-BE49-F238E27FC236}">
                <a16:creationId xmlns:a16="http://schemas.microsoft.com/office/drawing/2014/main" id="{0C906D6C-23D7-DB80-6061-3D847BF221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2562166"/>
              </p:ext>
            </p:extLst>
          </p:nvPr>
        </p:nvGraphicFramePr>
        <p:xfrm>
          <a:off x="6782427" y="846641"/>
          <a:ext cx="4854476" cy="5331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78028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DA2578D4-A3A8-EF45-BB30-6B3BA93E69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3069679"/>
              </p:ext>
            </p:extLst>
          </p:nvPr>
        </p:nvGraphicFramePr>
        <p:xfrm>
          <a:off x="479425" y="1408795"/>
          <a:ext cx="10777451" cy="4556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a 2">
            <a:extLst>
              <a:ext uri="{FF2B5EF4-FFF2-40B4-BE49-F238E27FC236}">
                <a16:creationId xmlns:a16="http://schemas.microsoft.com/office/drawing/2014/main" id="{5E22C385-1C7C-4A54-B2A4-0D50F874523C}"/>
              </a:ext>
            </a:extLst>
          </p:cNvPr>
          <p:cNvGraphicFramePr>
            <a:graphicFrameLocks noGrp="1"/>
          </p:cNvGraphicFramePr>
          <p:nvPr/>
        </p:nvGraphicFramePr>
        <p:xfrm>
          <a:off x="11712575" y="1037763"/>
          <a:ext cx="360000" cy="1017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01706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L" sz="900" b="1" dirty="0">
                          <a:solidFill>
                            <a:srgbClr val="FFFFFF"/>
                          </a:solidFill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296414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CB0612FD-E323-4BBE-8C65-B4575DBE7B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8835" y="441811"/>
            <a:ext cx="9429750" cy="523875"/>
          </a:xfrm>
        </p:spPr>
        <p:txBody>
          <a:bodyPr>
            <a:noAutofit/>
          </a:bodyPr>
          <a:lstStyle/>
          <a:p>
            <a:r>
              <a:rPr lang="es-ES_tradnl" sz="2400" b="1" dirty="0"/>
              <a:t>Situación Laboral Actual</a:t>
            </a:r>
          </a:p>
        </p:txBody>
      </p:sp>
      <p:graphicFrame>
        <p:nvGraphicFramePr>
          <p:cNvPr id="9" name="Tabla 2">
            <a:extLst>
              <a:ext uri="{FF2B5EF4-FFF2-40B4-BE49-F238E27FC236}">
                <a16:creationId xmlns:a16="http://schemas.microsoft.com/office/drawing/2014/main" id="{FE7D6005-38DC-4289-BFD2-734892BD0100}"/>
              </a:ext>
            </a:extLst>
          </p:cNvPr>
          <p:cNvGraphicFramePr>
            <a:graphicFrameLocks noGrp="1"/>
          </p:cNvGraphicFramePr>
          <p:nvPr/>
        </p:nvGraphicFramePr>
        <p:xfrm>
          <a:off x="11712575" y="1838233"/>
          <a:ext cx="360000" cy="1017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01706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L" sz="900" b="1" dirty="0">
                          <a:solidFill>
                            <a:srgbClr val="FFFFFF"/>
                          </a:solidFill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296414"/>
                  </a:ext>
                </a:extLst>
              </a:tr>
            </a:tbl>
          </a:graphicData>
        </a:graphic>
      </p:graphicFrame>
      <p:graphicFrame>
        <p:nvGraphicFramePr>
          <p:cNvPr id="16" name="Tabla 2">
            <a:extLst>
              <a:ext uri="{FF2B5EF4-FFF2-40B4-BE49-F238E27FC236}">
                <a16:creationId xmlns:a16="http://schemas.microsoft.com/office/drawing/2014/main" id="{08263F7F-A1B4-49F1-A2A7-D156CB3A3D24}"/>
              </a:ext>
            </a:extLst>
          </p:cNvPr>
          <p:cNvGraphicFramePr>
            <a:graphicFrameLocks noGrp="1"/>
          </p:cNvGraphicFramePr>
          <p:nvPr/>
        </p:nvGraphicFramePr>
        <p:xfrm>
          <a:off x="11712575" y="2541049"/>
          <a:ext cx="360000" cy="1017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01706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L" sz="900" b="1" dirty="0">
                          <a:solidFill>
                            <a:srgbClr val="FFFFFF"/>
                          </a:solidFill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296414"/>
                  </a:ext>
                </a:extLst>
              </a:tr>
            </a:tbl>
          </a:graphicData>
        </a:graphic>
      </p:graphicFrame>
      <p:graphicFrame>
        <p:nvGraphicFramePr>
          <p:cNvPr id="17" name="Tabla 2">
            <a:extLst>
              <a:ext uri="{FF2B5EF4-FFF2-40B4-BE49-F238E27FC236}">
                <a16:creationId xmlns:a16="http://schemas.microsoft.com/office/drawing/2014/main" id="{EE3DC112-B934-4556-906E-7659E429BDE8}"/>
              </a:ext>
            </a:extLst>
          </p:cNvPr>
          <p:cNvGraphicFramePr>
            <a:graphicFrameLocks noGrp="1"/>
          </p:cNvGraphicFramePr>
          <p:nvPr/>
        </p:nvGraphicFramePr>
        <p:xfrm>
          <a:off x="11712575" y="3422774"/>
          <a:ext cx="360000" cy="1017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01706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L" sz="900" b="1" dirty="0">
                          <a:solidFill>
                            <a:srgbClr val="FFFFFF"/>
                          </a:solidFill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296414"/>
                  </a:ext>
                </a:extLst>
              </a:tr>
            </a:tbl>
          </a:graphicData>
        </a:graphic>
      </p:graphicFrame>
      <p:graphicFrame>
        <p:nvGraphicFramePr>
          <p:cNvPr id="18" name="Tabla 2">
            <a:extLst>
              <a:ext uri="{FF2B5EF4-FFF2-40B4-BE49-F238E27FC236}">
                <a16:creationId xmlns:a16="http://schemas.microsoft.com/office/drawing/2014/main" id="{3605124B-7DC4-4B6F-B0B8-8E65F78CC8A4}"/>
              </a:ext>
            </a:extLst>
          </p:cNvPr>
          <p:cNvGraphicFramePr>
            <a:graphicFrameLocks noGrp="1"/>
          </p:cNvGraphicFramePr>
          <p:nvPr/>
        </p:nvGraphicFramePr>
        <p:xfrm>
          <a:off x="11712575" y="4214366"/>
          <a:ext cx="360000" cy="1017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01706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L" sz="900" b="1" dirty="0">
                          <a:solidFill>
                            <a:srgbClr val="FFFFFF"/>
                          </a:solidFill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296414"/>
                  </a:ext>
                </a:extLst>
              </a:tr>
            </a:tbl>
          </a:graphicData>
        </a:graphic>
      </p:graphicFrame>
      <p:graphicFrame>
        <p:nvGraphicFramePr>
          <p:cNvPr id="19" name="Tabla 2">
            <a:extLst>
              <a:ext uri="{FF2B5EF4-FFF2-40B4-BE49-F238E27FC236}">
                <a16:creationId xmlns:a16="http://schemas.microsoft.com/office/drawing/2014/main" id="{FFA8F17E-1537-4E95-8F5A-54FD3227FAE1}"/>
              </a:ext>
            </a:extLst>
          </p:cNvPr>
          <p:cNvGraphicFramePr>
            <a:graphicFrameLocks noGrp="1"/>
          </p:cNvGraphicFramePr>
          <p:nvPr/>
        </p:nvGraphicFramePr>
        <p:xfrm>
          <a:off x="11712575" y="4900093"/>
          <a:ext cx="360000" cy="1017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01706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L" sz="900" b="1" dirty="0">
                          <a:solidFill>
                            <a:srgbClr val="FF0000"/>
                          </a:solidFill>
                        </a:rPr>
                        <a:t>↓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296414"/>
                  </a:ext>
                </a:extLst>
              </a:tr>
            </a:tbl>
          </a:graphicData>
        </a:graphic>
      </p:graphicFrame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B4C87EEA-C95C-1FC6-280E-9A446646ADE0}"/>
              </a:ext>
            </a:extLst>
          </p:cNvPr>
          <p:cNvSpPr txBox="1">
            <a:spLocks/>
          </p:cNvSpPr>
          <p:nvPr/>
        </p:nvSpPr>
        <p:spPr>
          <a:xfrm>
            <a:off x="509635" y="1046451"/>
            <a:ext cx="7847013" cy="569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venir LT Std 65 Medium" panose="020B0603020203020204" pitchFamily="34" charset="0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‒"/>
              <a:tabLst>
                <a:tab pos="228600" algn="l"/>
              </a:tabLst>
              <a:defRPr sz="1800" kern="1200">
                <a:solidFill>
                  <a:schemeClr val="tx2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 marL="8048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sz="1600" kern="1200">
                <a:solidFill>
                  <a:schemeClr val="tx2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3pPr>
            <a:lvl4pPr marL="1033463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4pPr>
            <a:lvl5pPr marL="1201738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v"/>
              <a:defRPr sz="1400" kern="1200">
                <a:solidFill>
                  <a:schemeClr val="accent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400" dirty="0"/>
              <a:t>Actualmente, ¿cuál es tu situación laboral?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E6B23DE-5B48-A9FB-33CE-5766B8DF1FEA}"/>
              </a:ext>
            </a:extLst>
          </p:cNvPr>
          <p:cNvSpPr txBox="1">
            <a:spLocks/>
          </p:cNvSpPr>
          <p:nvPr/>
        </p:nvSpPr>
        <p:spPr>
          <a:xfrm>
            <a:off x="748145" y="6365460"/>
            <a:ext cx="7130473" cy="280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D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atos expresados en porcentajes (%). Sobre la Base del Total Entrevistas (N: 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1026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EM: +/-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3,1%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)</a:t>
            </a:r>
            <a:endParaRPr lang="es-CL" sz="10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396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3524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1">
            <a:extLst>
              <a:ext uri="{FF2B5EF4-FFF2-40B4-BE49-F238E27FC236}">
                <a16:creationId xmlns:a16="http://schemas.microsoft.com/office/drawing/2014/main" id="{6BE7F84D-E7FB-4914-94F3-E0358096D6E4}"/>
              </a:ext>
            </a:extLst>
          </p:cNvPr>
          <p:cNvSpPr txBox="1">
            <a:spLocks/>
          </p:cNvSpPr>
          <p:nvPr/>
        </p:nvSpPr>
        <p:spPr>
          <a:xfrm>
            <a:off x="208550" y="284860"/>
            <a:ext cx="9867210" cy="4735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>
                <a:ln w="0"/>
                <a:solidFill>
                  <a:schemeClr val="tx2"/>
                </a:solidFill>
                <a:effectLst/>
                <a:latin typeface="Avenir LT Std 65 Medium" panose="020B0603020203020204" pitchFamily="34" charset="0"/>
                <a:ea typeface="+mj-ea"/>
                <a:cs typeface="+mj-cs"/>
              </a:defRPr>
            </a:lvl1pPr>
          </a:lstStyle>
          <a:p>
            <a:r>
              <a:rPr lang="es-ES_tradnl" sz="2400" b="1" dirty="0"/>
              <a:t>Relación con ingresos y gastos del hogar en el mes</a:t>
            </a:r>
            <a:endParaRPr lang="es-CL" sz="2400" b="1" dirty="0">
              <a:latin typeface="+mn-lt"/>
            </a:endParaRPr>
          </a:p>
        </p:txBody>
      </p:sp>
      <p:sp>
        <p:nvSpPr>
          <p:cNvPr id="10" name="7 Rectángulo">
            <a:extLst>
              <a:ext uri="{FF2B5EF4-FFF2-40B4-BE49-F238E27FC236}">
                <a16:creationId xmlns:a16="http://schemas.microsoft.com/office/drawing/2014/main" id="{FF71EB87-8C15-4217-87C5-6F7E8F3831C1}"/>
              </a:ext>
            </a:extLst>
          </p:cNvPr>
          <p:cNvSpPr/>
          <p:nvPr/>
        </p:nvSpPr>
        <p:spPr>
          <a:xfrm>
            <a:off x="7049846" y="597604"/>
            <a:ext cx="3992570" cy="2308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APERTURA POR SEGMENTOS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B548FB5-5C9A-42BA-8003-283C3CED9F31}"/>
              </a:ext>
            </a:extLst>
          </p:cNvPr>
          <p:cNvSpPr txBox="1"/>
          <p:nvPr/>
        </p:nvSpPr>
        <p:spPr>
          <a:xfrm>
            <a:off x="11140323" y="2001228"/>
            <a:ext cx="4090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GSE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3BDB930-5FE4-497B-AB5F-EBE5484A4E86}"/>
              </a:ext>
            </a:extLst>
          </p:cNvPr>
          <p:cNvSpPr txBox="1"/>
          <p:nvPr/>
        </p:nvSpPr>
        <p:spPr>
          <a:xfrm>
            <a:off x="11096543" y="2733939"/>
            <a:ext cx="5068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EDAD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8E91733-C072-4E5E-9023-CD8BD8DB2513}"/>
              </a:ext>
            </a:extLst>
          </p:cNvPr>
          <p:cNvSpPr txBox="1"/>
          <p:nvPr/>
        </p:nvSpPr>
        <p:spPr>
          <a:xfrm>
            <a:off x="11126248" y="3313212"/>
            <a:ext cx="4908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SEXO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2F26937-FA8E-41B5-8AA3-E8F7A091EA82}"/>
              </a:ext>
            </a:extLst>
          </p:cNvPr>
          <p:cNvSpPr txBox="1"/>
          <p:nvPr/>
        </p:nvSpPr>
        <p:spPr>
          <a:xfrm>
            <a:off x="11114721" y="3924453"/>
            <a:ext cx="522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ZONA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E70CD49-3933-4553-A25F-5267AAEC1DFE}"/>
              </a:ext>
            </a:extLst>
          </p:cNvPr>
          <p:cNvSpPr txBox="1"/>
          <p:nvPr/>
        </p:nvSpPr>
        <p:spPr>
          <a:xfrm>
            <a:off x="11076537" y="4623004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TENDENCIA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POLÍTICA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24B41BB-B4DA-4A5B-92CA-895B3E512D05}"/>
              </a:ext>
            </a:extLst>
          </p:cNvPr>
          <p:cNvSpPr txBox="1"/>
          <p:nvPr/>
        </p:nvSpPr>
        <p:spPr>
          <a:xfrm>
            <a:off x="11076537" y="5309549"/>
            <a:ext cx="7072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POSICIÓN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ANTE EL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GOBIERNO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EA2E51D6-F231-56A4-D082-CBCE7E12454D}"/>
              </a:ext>
            </a:extLst>
          </p:cNvPr>
          <p:cNvSpPr txBox="1">
            <a:spLocks/>
          </p:cNvSpPr>
          <p:nvPr/>
        </p:nvSpPr>
        <p:spPr>
          <a:xfrm>
            <a:off x="748145" y="6365460"/>
            <a:ext cx="7130473" cy="280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D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atos expresados en porcentajes (%). Sobre la Base del Total Entrevistas (N: 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1026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EM: +/-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3,1%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)</a:t>
            </a:r>
            <a:endParaRPr lang="es-CL" sz="10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</a:endParaRP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0820E589-5F4D-B5F5-B28A-596043F65374}"/>
              </a:ext>
            </a:extLst>
          </p:cNvPr>
          <p:cNvSpPr txBox="1">
            <a:spLocks/>
          </p:cNvSpPr>
          <p:nvPr/>
        </p:nvSpPr>
        <p:spPr>
          <a:xfrm>
            <a:off x="193098" y="702988"/>
            <a:ext cx="6734175" cy="1612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venir LT Std 65 Medium" panose="020B0603020203020204" pitchFamily="34" charset="0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‒"/>
              <a:tabLst>
                <a:tab pos="228600" algn="l"/>
              </a:tabLst>
              <a:defRPr sz="1800" kern="1200">
                <a:solidFill>
                  <a:schemeClr val="tx2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 marL="8048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sz="1600" kern="1200">
                <a:solidFill>
                  <a:schemeClr val="tx2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3pPr>
            <a:lvl4pPr marL="1033463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4pPr>
            <a:lvl5pPr marL="1201738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v"/>
              <a:defRPr sz="1400" kern="1200">
                <a:solidFill>
                  <a:schemeClr val="accent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/>
              <a:t>Actualmente</a:t>
            </a:r>
            <a:r>
              <a:rPr lang="es-CL" sz="1400" dirty="0">
                <a:latin typeface="+mj-lt"/>
              </a:rPr>
              <a:t>, </a:t>
            </a:r>
            <a:r>
              <a:rPr kumimoji="0" lang="es-ES" sz="1400" b="0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+mj-lt"/>
                <a:cs typeface="Calibri Light" panose="020F0302020204030204" pitchFamily="34" charset="0"/>
              </a:rPr>
              <a:t>considerando todos los ingresos de dinero que tiene tu hogar en el mes, ¿cuál de las siguientes frases representa mejor la situación de tu hogar, con relación a todos los gastos que se tienen en un hogar en el mes: alimentación, cuentas de servicios básicos, estudios, arriendo/dividendo, pago de créditos, pago de tarjetas de créditos, etc.?</a:t>
            </a:r>
            <a:endParaRPr lang="es-CL" sz="1400" dirty="0">
              <a:latin typeface="+mj-lt"/>
            </a:endParaRPr>
          </a:p>
          <a:p>
            <a:endParaRPr lang="es-CL" sz="1400" dirty="0"/>
          </a:p>
        </p:txBody>
      </p:sp>
      <p:graphicFrame>
        <p:nvGraphicFramePr>
          <p:cNvPr id="21" name="31 Gráfico">
            <a:extLst>
              <a:ext uri="{FF2B5EF4-FFF2-40B4-BE49-F238E27FC236}">
                <a16:creationId xmlns:a16="http://schemas.microsoft.com/office/drawing/2014/main" id="{FD5DCEC9-7780-0B25-2D7B-237D642EB9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8588993"/>
              </p:ext>
            </p:extLst>
          </p:nvPr>
        </p:nvGraphicFramePr>
        <p:xfrm>
          <a:off x="350510" y="1139521"/>
          <a:ext cx="5298491" cy="4750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21 Gráfico">
            <a:extLst>
              <a:ext uri="{FF2B5EF4-FFF2-40B4-BE49-F238E27FC236}">
                <a16:creationId xmlns:a16="http://schemas.microsoft.com/office/drawing/2014/main" id="{FC82C042-936A-A51A-3FBC-3807F773C7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8694395"/>
              </p:ext>
            </p:extLst>
          </p:nvPr>
        </p:nvGraphicFramePr>
        <p:xfrm>
          <a:off x="6096000" y="1300240"/>
          <a:ext cx="5030248" cy="4750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14436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5B311B1-E8F1-D244-B5F7-8F8E378633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7163" y="282286"/>
            <a:ext cx="9867900" cy="473075"/>
          </a:xfrm>
        </p:spPr>
        <p:txBody>
          <a:bodyPr>
            <a:normAutofit fontScale="90000"/>
          </a:bodyPr>
          <a:lstStyle/>
          <a:p>
            <a:r>
              <a:rPr lang="es-CL" b="1" dirty="0"/>
              <a:t>Evolutivo:</a:t>
            </a:r>
            <a:br>
              <a:rPr lang="es-CL" b="1" dirty="0"/>
            </a:br>
            <a:r>
              <a:rPr lang="es-ES_tradnl" sz="2400" b="1" dirty="0"/>
              <a:t>Relación con ingresos y gastos del hogar en el mes</a:t>
            </a:r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5A4E16-1292-7444-ADB4-DA0F7B14855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97163" y="1044286"/>
            <a:ext cx="5616575" cy="280988"/>
          </a:xfrm>
        </p:spPr>
        <p:txBody>
          <a:bodyPr>
            <a:normAutofit fontScale="62500" lnSpcReduction="20000"/>
          </a:bodyPr>
          <a:lstStyle/>
          <a:p>
            <a:r>
              <a:rPr lang="es-CL" dirty="0">
                <a:solidFill>
                  <a:prstClr val="white">
                    <a:lumMod val="50000"/>
                  </a:prstClr>
                </a:solidFill>
                <a:latin typeface="Avenir LT Std 35 Light"/>
              </a:rPr>
              <a:t>Pensando en el futuro, crees que tu situación económica en un año estará…</a:t>
            </a:r>
          </a:p>
          <a:p>
            <a:endParaRPr lang="es-CL" dirty="0"/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BAC1CD69-1DED-5D45-A1B6-8EE053BDD068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14396445"/>
              </p:ext>
            </p:extLst>
          </p:nvPr>
        </p:nvGraphicFramePr>
        <p:xfrm>
          <a:off x="0" y="1625600"/>
          <a:ext cx="11233150" cy="4411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11 CuadroTexto">
            <a:extLst>
              <a:ext uri="{FF2B5EF4-FFF2-40B4-BE49-F238E27FC236}">
                <a16:creationId xmlns:a16="http://schemas.microsoft.com/office/drawing/2014/main" id="{A220EC12-B05F-8B40-AF46-FFF2F421CA05}"/>
              </a:ext>
            </a:extLst>
          </p:cNvPr>
          <p:cNvSpPr txBox="1"/>
          <p:nvPr/>
        </p:nvSpPr>
        <p:spPr>
          <a:xfrm>
            <a:off x="8090115" y="6558263"/>
            <a:ext cx="13308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0" i="0" u="none" strike="noStrike" kern="1200" cap="none" spc="0" normalizeH="0" baseline="0" noProof="0" dirty="0">
                <a:ln>
                  <a:noFill/>
                </a:ln>
                <a:solidFill>
                  <a:srgbClr val="5E5E5E">
                    <a:lumMod val="75000"/>
                    <a:lumOff val="25000"/>
                  </a:srgbClr>
                </a:solidFill>
                <a:effectLst/>
                <a:uLnTx/>
                <a:uFillTx/>
                <a:latin typeface="Avenir LT Std 35 Light"/>
                <a:ea typeface="Tahoma" pitchFamily="34" charset="0"/>
                <a:cs typeface="Tahoma" pitchFamily="34" charset="0"/>
              </a:rPr>
              <a:t>* No considera los No sé</a:t>
            </a:r>
          </a:p>
        </p:txBody>
      </p:sp>
      <p:graphicFrame>
        <p:nvGraphicFramePr>
          <p:cNvPr id="11" name="Tabla 2">
            <a:extLst>
              <a:ext uri="{FF2B5EF4-FFF2-40B4-BE49-F238E27FC236}">
                <a16:creationId xmlns:a16="http://schemas.microsoft.com/office/drawing/2014/main" id="{9EEB38C5-138B-4B62-915A-C83EBCD9DC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228024"/>
              </p:ext>
            </p:extLst>
          </p:nvPr>
        </p:nvGraphicFramePr>
        <p:xfrm>
          <a:off x="8800823" y="2257683"/>
          <a:ext cx="358473" cy="10070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8473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00705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L" sz="900" b="1" dirty="0">
                          <a:solidFill>
                            <a:srgbClr val="FF0000"/>
                          </a:solidFill>
                        </a:rPr>
                        <a:t>↓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296414"/>
                  </a:ext>
                </a:extLst>
              </a:tr>
            </a:tbl>
          </a:graphicData>
        </a:graphic>
      </p:graphicFrame>
      <p:graphicFrame>
        <p:nvGraphicFramePr>
          <p:cNvPr id="10" name="Tabla 2">
            <a:extLst>
              <a:ext uri="{FF2B5EF4-FFF2-40B4-BE49-F238E27FC236}">
                <a16:creationId xmlns:a16="http://schemas.microsoft.com/office/drawing/2014/main" id="{3E5999EB-611F-451C-AA93-A46647CA35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945466"/>
              </p:ext>
            </p:extLst>
          </p:nvPr>
        </p:nvGraphicFramePr>
        <p:xfrm>
          <a:off x="8800823" y="2586202"/>
          <a:ext cx="358473" cy="10070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8473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00705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L" sz="900" b="1" dirty="0">
                          <a:solidFill>
                            <a:srgbClr val="0000FF"/>
                          </a:solidFill>
                        </a:rPr>
                        <a:t>↑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296414"/>
                  </a:ext>
                </a:extLst>
              </a:tr>
            </a:tbl>
          </a:graphicData>
        </a:graphic>
      </p:graphicFrame>
      <p:graphicFrame>
        <p:nvGraphicFramePr>
          <p:cNvPr id="15" name="Tabla 2">
            <a:extLst>
              <a:ext uri="{FF2B5EF4-FFF2-40B4-BE49-F238E27FC236}">
                <a16:creationId xmlns:a16="http://schemas.microsoft.com/office/drawing/2014/main" id="{09F0FB4F-86D9-4697-9596-389EC12B2942}"/>
              </a:ext>
            </a:extLst>
          </p:cNvPr>
          <p:cNvGraphicFramePr>
            <a:graphicFrameLocks noGrp="1"/>
          </p:cNvGraphicFramePr>
          <p:nvPr/>
        </p:nvGraphicFramePr>
        <p:xfrm>
          <a:off x="11712573" y="3829738"/>
          <a:ext cx="358473" cy="10070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8473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00705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L" sz="900" b="1" dirty="0">
                          <a:solidFill>
                            <a:srgbClr val="FFFFFF"/>
                          </a:solidFill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296414"/>
                  </a:ext>
                </a:extLst>
              </a:tr>
            </a:tbl>
          </a:graphicData>
        </a:graphic>
      </p:graphicFrame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3F0677C-E8FD-955D-9322-3621077A9B2A}"/>
              </a:ext>
            </a:extLst>
          </p:cNvPr>
          <p:cNvSpPr txBox="1">
            <a:spLocks/>
          </p:cNvSpPr>
          <p:nvPr/>
        </p:nvSpPr>
        <p:spPr>
          <a:xfrm>
            <a:off x="748145" y="6365460"/>
            <a:ext cx="7130473" cy="280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D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atos expresados en porcentajes (%). Sobre la Base del Total Entrevistas (N: 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1026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EM: +/-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3,1%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)</a:t>
            </a:r>
            <a:endParaRPr lang="es-CL" sz="10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8258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5315410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DEC1AB6-7BAB-2462-34B0-2945E3EAEA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8491465"/>
              </p:ext>
            </p:extLst>
          </p:nvPr>
        </p:nvGraphicFramePr>
        <p:xfrm>
          <a:off x="586531" y="1489773"/>
          <a:ext cx="5650945" cy="4412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7 Rectángulo">
            <a:extLst>
              <a:ext uri="{FF2B5EF4-FFF2-40B4-BE49-F238E27FC236}">
                <a16:creationId xmlns:a16="http://schemas.microsoft.com/office/drawing/2014/main" id="{EF35545B-0455-1AF8-987C-56E608320518}"/>
              </a:ext>
            </a:extLst>
          </p:cNvPr>
          <p:cNvSpPr/>
          <p:nvPr/>
        </p:nvSpPr>
        <p:spPr>
          <a:xfrm>
            <a:off x="7782577" y="634318"/>
            <a:ext cx="3544567" cy="2308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APERTURA POR SEGMENTOS</a:t>
            </a:r>
          </a:p>
        </p:txBody>
      </p:sp>
      <p:graphicFrame>
        <p:nvGraphicFramePr>
          <p:cNvPr id="6" name="48 Gráfico">
            <a:extLst>
              <a:ext uri="{FF2B5EF4-FFF2-40B4-BE49-F238E27FC236}">
                <a16:creationId xmlns:a16="http://schemas.microsoft.com/office/drawing/2014/main" id="{C620DF7E-DE28-A3AD-C164-A78628D298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2503177"/>
              </p:ext>
            </p:extLst>
          </p:nvPr>
        </p:nvGraphicFramePr>
        <p:xfrm>
          <a:off x="6237477" y="1083934"/>
          <a:ext cx="5047304" cy="4791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21">
            <a:extLst>
              <a:ext uri="{FF2B5EF4-FFF2-40B4-BE49-F238E27FC236}">
                <a16:creationId xmlns:a16="http://schemas.microsoft.com/office/drawing/2014/main" id="{4D43556B-AE7D-5B07-5ACF-488828892E13}"/>
              </a:ext>
            </a:extLst>
          </p:cNvPr>
          <p:cNvSpPr txBox="1">
            <a:spLocks/>
          </p:cNvSpPr>
          <p:nvPr/>
        </p:nvSpPr>
        <p:spPr>
          <a:xfrm>
            <a:off x="347095" y="372243"/>
            <a:ext cx="9867210" cy="4735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>
                <a:ln w="0"/>
                <a:solidFill>
                  <a:schemeClr val="tx2"/>
                </a:solidFill>
                <a:effectLst/>
                <a:latin typeface="Avenir LT Std 65 Medium" panose="020B0603020203020204" pitchFamily="34" charset="0"/>
                <a:ea typeface="+mj-ea"/>
                <a:cs typeface="+mj-cs"/>
              </a:defRPr>
            </a:lvl1pPr>
          </a:lstStyle>
          <a:p>
            <a:r>
              <a:rPr lang="es-CL" sz="2400" b="1" dirty="0"/>
              <a:t>Aprobación </a:t>
            </a:r>
            <a:r>
              <a:rPr lang="es-CL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 Pedro Castillo</a:t>
            </a:r>
            <a:endParaRPr lang="es-CL" sz="2400" b="1" dirty="0">
              <a:latin typeface="+mn-lt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80DB7D0-AE2F-AAFA-AA6C-768C9F5BE42E}"/>
              </a:ext>
            </a:extLst>
          </p:cNvPr>
          <p:cNvSpPr txBox="1">
            <a:spLocks/>
          </p:cNvSpPr>
          <p:nvPr/>
        </p:nvSpPr>
        <p:spPr>
          <a:xfrm>
            <a:off x="331643" y="790371"/>
            <a:ext cx="6734175" cy="3809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venir LT Std 65 Medium" panose="020B0603020203020204" pitchFamily="34" charset="0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‒"/>
              <a:tabLst>
                <a:tab pos="228600" algn="l"/>
              </a:tabLst>
              <a:defRPr sz="1800" kern="1200">
                <a:solidFill>
                  <a:schemeClr val="tx2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 marL="8048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sz="1600" kern="1200">
                <a:solidFill>
                  <a:schemeClr val="tx2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3pPr>
            <a:lvl4pPr marL="1033463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4pPr>
            <a:lvl5pPr marL="1201738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v"/>
              <a:defRPr sz="1400" kern="1200">
                <a:solidFill>
                  <a:schemeClr val="accent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ts val="900"/>
            </a:pPr>
            <a:r>
              <a:rPr lang="es-ES" sz="1400" dirty="0"/>
              <a:t>Actualmente</a:t>
            </a:r>
            <a:r>
              <a:rPr lang="es-CL" sz="1400" dirty="0"/>
              <a:t>, Independientemente de tu posición política, ¿apruebas o desapruebas la forma en que Pedro Castillo está conduciendo su gobierno? </a:t>
            </a:r>
            <a:endParaRPr lang="es-ES" sz="1400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BE28838-2365-E792-6ECF-D05E4B0DDE52}"/>
              </a:ext>
            </a:extLst>
          </p:cNvPr>
          <p:cNvSpPr txBox="1">
            <a:spLocks/>
          </p:cNvSpPr>
          <p:nvPr/>
        </p:nvSpPr>
        <p:spPr>
          <a:xfrm>
            <a:off x="748145" y="6365460"/>
            <a:ext cx="7130473" cy="280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D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atos expresados en porcentajes (%). Sobre la Base del Total Entrevistas (N: 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1026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EM: +/-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3,1%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)</a:t>
            </a:r>
            <a:endParaRPr lang="es-CL" sz="10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5633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6C84AB2-6602-3CAE-E17C-A9C23A2C9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1"/>
            <a:ext cx="9867210" cy="473538"/>
          </a:xfrm>
        </p:spPr>
        <p:txBody>
          <a:bodyPr>
            <a:normAutofit fontScale="90000"/>
          </a:bodyPr>
          <a:lstStyle/>
          <a:p>
            <a:r>
              <a:rPr lang="es-CL" b="1" dirty="0"/>
              <a:t>Evolutivo aprobación de Pedro Castillo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AE227F0-D0B2-F9EB-A7C4-B9BBBCCD8201}"/>
              </a:ext>
            </a:extLst>
          </p:cNvPr>
          <p:cNvSpPr txBox="1">
            <a:spLocks/>
          </p:cNvSpPr>
          <p:nvPr/>
        </p:nvSpPr>
        <p:spPr>
          <a:xfrm>
            <a:off x="479425" y="986963"/>
            <a:ext cx="6652895" cy="4735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venir LT Std 65 Medium" panose="020B0603020203020204" pitchFamily="34" charset="0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‒"/>
              <a:tabLst>
                <a:tab pos="228600" algn="l"/>
              </a:tabLst>
              <a:defRPr sz="1800" kern="1200">
                <a:solidFill>
                  <a:schemeClr val="tx2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 marL="8048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sz="1600" kern="1200">
                <a:solidFill>
                  <a:schemeClr val="tx2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3pPr>
            <a:lvl4pPr marL="1033463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4pPr>
            <a:lvl5pPr marL="1201738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v"/>
              <a:defRPr sz="1400" kern="1200">
                <a:solidFill>
                  <a:schemeClr val="accent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ts val="900"/>
            </a:pPr>
            <a:r>
              <a:rPr lang="es-CL" sz="1500" dirty="0">
                <a:solidFill>
                  <a:prstClr val="white">
                    <a:lumMod val="50000"/>
                  </a:prstClr>
                </a:solidFill>
                <a:latin typeface="Avenir LT Std 35 Light"/>
              </a:rPr>
              <a:t>Independientemente de tu posición política, ¿apruebas o desapruebas la forma en que Pedro Castillo está conduciendo su gobierno? </a:t>
            </a:r>
            <a:endParaRPr lang="es-ES" sz="1500" dirty="0">
              <a:solidFill>
                <a:prstClr val="white">
                  <a:lumMod val="50000"/>
                </a:prstClr>
              </a:solidFill>
              <a:latin typeface="Avenir LT Std 35 Light"/>
            </a:endParaRPr>
          </a:p>
          <a:p>
            <a:endParaRPr lang="es-CL" dirty="0"/>
          </a:p>
        </p:txBody>
      </p:sp>
      <p:graphicFrame>
        <p:nvGraphicFramePr>
          <p:cNvPr id="5" name="Marcador de contenido 5">
            <a:extLst>
              <a:ext uri="{FF2B5EF4-FFF2-40B4-BE49-F238E27FC236}">
                <a16:creationId xmlns:a16="http://schemas.microsoft.com/office/drawing/2014/main" id="{4446834E-C4B2-BC71-60EE-DF58CE1634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1821287"/>
              </p:ext>
            </p:extLst>
          </p:nvPr>
        </p:nvGraphicFramePr>
        <p:xfrm>
          <a:off x="479425" y="1625600"/>
          <a:ext cx="11233150" cy="4411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a 2">
            <a:extLst>
              <a:ext uri="{FF2B5EF4-FFF2-40B4-BE49-F238E27FC236}">
                <a16:creationId xmlns:a16="http://schemas.microsoft.com/office/drawing/2014/main" id="{0D84DF43-8008-8E10-2D73-28B4F2B994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431690"/>
              </p:ext>
            </p:extLst>
          </p:nvPr>
        </p:nvGraphicFramePr>
        <p:xfrm>
          <a:off x="9412719" y="1733345"/>
          <a:ext cx="358473" cy="10070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8473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00705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L" sz="900" b="1" dirty="0">
                          <a:solidFill>
                            <a:srgbClr val="FF0000"/>
                          </a:solidFill>
                        </a:rPr>
                        <a:t>↑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296414"/>
                  </a:ext>
                </a:extLst>
              </a:tr>
            </a:tbl>
          </a:graphicData>
        </a:graphic>
      </p:graphicFrame>
      <p:graphicFrame>
        <p:nvGraphicFramePr>
          <p:cNvPr id="9" name="Tabla 2">
            <a:extLst>
              <a:ext uri="{FF2B5EF4-FFF2-40B4-BE49-F238E27FC236}">
                <a16:creationId xmlns:a16="http://schemas.microsoft.com/office/drawing/2014/main" id="{2E035C0B-3F82-3F1F-1141-668AF473C4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783212"/>
              </p:ext>
            </p:extLst>
          </p:nvPr>
        </p:nvGraphicFramePr>
        <p:xfrm>
          <a:off x="9412719" y="4310029"/>
          <a:ext cx="358473" cy="10070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8473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00705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L" sz="900" b="1" dirty="0">
                          <a:solidFill>
                            <a:schemeClr val="accent1"/>
                          </a:solidFill>
                        </a:rPr>
                        <a:t>↓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296414"/>
                  </a:ext>
                </a:extLst>
              </a:tr>
            </a:tbl>
          </a:graphicData>
        </a:graphic>
      </p:graphicFrame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36127F2-329C-2CC1-53B7-7A90E3AD7CC1}"/>
              </a:ext>
            </a:extLst>
          </p:cNvPr>
          <p:cNvSpPr txBox="1">
            <a:spLocks/>
          </p:cNvSpPr>
          <p:nvPr/>
        </p:nvSpPr>
        <p:spPr>
          <a:xfrm>
            <a:off x="748145" y="6365460"/>
            <a:ext cx="7130473" cy="280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D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atos expresados en porcentajes (%). Sobre la Base del Total Entrevistas (N: 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1026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EM: +/-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3,1%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)</a:t>
            </a:r>
            <a:endParaRPr lang="es-CL" sz="10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4035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DEC1AB6-7BAB-2462-34B0-2945E3EAEA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3619113"/>
              </p:ext>
            </p:extLst>
          </p:nvPr>
        </p:nvGraphicFramePr>
        <p:xfrm>
          <a:off x="586531" y="1489773"/>
          <a:ext cx="5650945" cy="4412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7 Rectángulo">
            <a:extLst>
              <a:ext uri="{FF2B5EF4-FFF2-40B4-BE49-F238E27FC236}">
                <a16:creationId xmlns:a16="http://schemas.microsoft.com/office/drawing/2014/main" id="{EF35545B-0455-1AF8-987C-56E608320518}"/>
              </a:ext>
            </a:extLst>
          </p:cNvPr>
          <p:cNvSpPr/>
          <p:nvPr/>
        </p:nvSpPr>
        <p:spPr>
          <a:xfrm>
            <a:off x="7782577" y="634318"/>
            <a:ext cx="3544567" cy="2308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APERTURA POR SEGMENTOS</a:t>
            </a:r>
          </a:p>
        </p:txBody>
      </p:sp>
      <p:graphicFrame>
        <p:nvGraphicFramePr>
          <p:cNvPr id="6" name="48 Gráfico">
            <a:extLst>
              <a:ext uri="{FF2B5EF4-FFF2-40B4-BE49-F238E27FC236}">
                <a16:creationId xmlns:a16="http://schemas.microsoft.com/office/drawing/2014/main" id="{C620DF7E-DE28-A3AD-C164-A78628D298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5670016"/>
              </p:ext>
            </p:extLst>
          </p:nvPr>
        </p:nvGraphicFramePr>
        <p:xfrm>
          <a:off x="6237477" y="1083934"/>
          <a:ext cx="5047304" cy="4791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21">
            <a:extLst>
              <a:ext uri="{FF2B5EF4-FFF2-40B4-BE49-F238E27FC236}">
                <a16:creationId xmlns:a16="http://schemas.microsoft.com/office/drawing/2014/main" id="{4D43556B-AE7D-5B07-5ACF-488828892E13}"/>
              </a:ext>
            </a:extLst>
          </p:cNvPr>
          <p:cNvSpPr txBox="1">
            <a:spLocks/>
          </p:cNvSpPr>
          <p:nvPr/>
        </p:nvSpPr>
        <p:spPr>
          <a:xfrm>
            <a:off x="347095" y="372243"/>
            <a:ext cx="9867210" cy="4735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>
                <a:ln w="0"/>
                <a:solidFill>
                  <a:schemeClr val="tx2"/>
                </a:solidFill>
                <a:effectLst/>
                <a:latin typeface="Avenir LT Std 65 Medium" panose="020B0603020203020204" pitchFamily="34" charset="0"/>
                <a:ea typeface="+mj-ea"/>
                <a:cs typeface="+mj-cs"/>
              </a:defRPr>
            </a:lvl1pPr>
          </a:lstStyle>
          <a:p>
            <a:r>
              <a:rPr lang="es-CL" sz="2400" b="1" dirty="0"/>
              <a:t>Aprobación de Gabinete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80DB7D0-AE2F-AAFA-AA6C-768C9F5BE42E}"/>
              </a:ext>
            </a:extLst>
          </p:cNvPr>
          <p:cNvSpPr txBox="1">
            <a:spLocks/>
          </p:cNvSpPr>
          <p:nvPr/>
        </p:nvSpPr>
        <p:spPr>
          <a:xfrm>
            <a:off x="331643" y="790371"/>
            <a:ext cx="6734175" cy="3809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venir LT Std 65 Medium" panose="020B0603020203020204" pitchFamily="34" charset="0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‒"/>
              <a:tabLst>
                <a:tab pos="228600" algn="l"/>
              </a:tabLst>
              <a:defRPr sz="1800" kern="1200">
                <a:solidFill>
                  <a:schemeClr val="tx2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 marL="8048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sz="1600" kern="1200">
                <a:solidFill>
                  <a:schemeClr val="tx2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3pPr>
            <a:lvl4pPr marL="1033463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4pPr>
            <a:lvl5pPr marL="1201738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v"/>
              <a:defRPr sz="1400" kern="1200">
                <a:solidFill>
                  <a:schemeClr val="accent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ts val="900"/>
            </a:pPr>
            <a:r>
              <a:rPr lang="es-ES" sz="1400" dirty="0"/>
              <a:t>Actualmente</a:t>
            </a:r>
            <a:r>
              <a:rPr lang="es-CL" sz="1400" dirty="0"/>
              <a:t>, Independientemente de tu posición política, ¿apruebas o desapruebas la forma en que los ministros y ministras están desarrollando su labor?</a:t>
            </a:r>
          </a:p>
          <a:p>
            <a:pPr lvl="0">
              <a:buSzPts val="900"/>
            </a:pPr>
            <a:endParaRPr lang="es-ES" sz="1400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31E21FC-29C9-381A-3E0F-A1DBE3BA648B}"/>
              </a:ext>
            </a:extLst>
          </p:cNvPr>
          <p:cNvSpPr txBox="1">
            <a:spLocks/>
          </p:cNvSpPr>
          <p:nvPr/>
        </p:nvSpPr>
        <p:spPr>
          <a:xfrm>
            <a:off x="748145" y="6365460"/>
            <a:ext cx="7130473" cy="280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D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atos expresados en porcentajes (%). Sobre la Base del Total Entrevistas (N: 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1026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EM: +/-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3,1%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)</a:t>
            </a:r>
            <a:endParaRPr lang="es-CL" sz="10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8957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DEC1AB6-7BAB-2462-34B0-2945E3EAEA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479788"/>
              </p:ext>
            </p:extLst>
          </p:nvPr>
        </p:nvGraphicFramePr>
        <p:xfrm>
          <a:off x="586531" y="1489773"/>
          <a:ext cx="5650945" cy="4412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7 Rectángulo">
            <a:extLst>
              <a:ext uri="{FF2B5EF4-FFF2-40B4-BE49-F238E27FC236}">
                <a16:creationId xmlns:a16="http://schemas.microsoft.com/office/drawing/2014/main" id="{EF35545B-0455-1AF8-987C-56E608320518}"/>
              </a:ext>
            </a:extLst>
          </p:cNvPr>
          <p:cNvSpPr/>
          <p:nvPr/>
        </p:nvSpPr>
        <p:spPr>
          <a:xfrm>
            <a:off x="7782577" y="634318"/>
            <a:ext cx="3544567" cy="2308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APERTURA POR SEGMENTOS</a:t>
            </a:r>
          </a:p>
        </p:txBody>
      </p:sp>
      <p:graphicFrame>
        <p:nvGraphicFramePr>
          <p:cNvPr id="6" name="48 Gráfico">
            <a:extLst>
              <a:ext uri="{FF2B5EF4-FFF2-40B4-BE49-F238E27FC236}">
                <a16:creationId xmlns:a16="http://schemas.microsoft.com/office/drawing/2014/main" id="{C620DF7E-DE28-A3AD-C164-A78628D298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0965549"/>
              </p:ext>
            </p:extLst>
          </p:nvPr>
        </p:nvGraphicFramePr>
        <p:xfrm>
          <a:off x="6237477" y="1083934"/>
          <a:ext cx="5047304" cy="4791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21">
            <a:extLst>
              <a:ext uri="{FF2B5EF4-FFF2-40B4-BE49-F238E27FC236}">
                <a16:creationId xmlns:a16="http://schemas.microsoft.com/office/drawing/2014/main" id="{4D43556B-AE7D-5B07-5ACF-488828892E13}"/>
              </a:ext>
            </a:extLst>
          </p:cNvPr>
          <p:cNvSpPr txBox="1">
            <a:spLocks/>
          </p:cNvSpPr>
          <p:nvPr/>
        </p:nvSpPr>
        <p:spPr>
          <a:xfrm>
            <a:off x="347095" y="372243"/>
            <a:ext cx="9867210" cy="4735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>
                <a:ln w="0"/>
                <a:solidFill>
                  <a:schemeClr val="tx2"/>
                </a:solidFill>
                <a:effectLst/>
                <a:latin typeface="Avenir LT Std 65 Medium" panose="020B0603020203020204" pitchFamily="34" charset="0"/>
                <a:ea typeface="+mj-ea"/>
                <a:cs typeface="+mj-cs"/>
              </a:defRPr>
            </a:lvl1pPr>
          </a:lstStyle>
          <a:p>
            <a:r>
              <a:rPr lang="es-CL" sz="2400" b="1" dirty="0"/>
              <a:t>Aprobación de Congresistas 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80DB7D0-AE2F-AAFA-AA6C-768C9F5BE42E}"/>
              </a:ext>
            </a:extLst>
          </p:cNvPr>
          <p:cNvSpPr txBox="1">
            <a:spLocks/>
          </p:cNvSpPr>
          <p:nvPr/>
        </p:nvSpPr>
        <p:spPr>
          <a:xfrm>
            <a:off x="331643" y="790371"/>
            <a:ext cx="6734175" cy="3809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venir LT Std 65 Medium" panose="020B0603020203020204" pitchFamily="34" charset="0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‒"/>
              <a:tabLst>
                <a:tab pos="228600" algn="l"/>
              </a:tabLst>
              <a:defRPr sz="1800" kern="1200">
                <a:solidFill>
                  <a:schemeClr val="tx2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 marL="8048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sz="1600" kern="1200">
                <a:solidFill>
                  <a:schemeClr val="tx2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3pPr>
            <a:lvl4pPr marL="1033463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4pPr>
            <a:lvl5pPr marL="1201738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v"/>
              <a:defRPr sz="1400" kern="1200">
                <a:solidFill>
                  <a:schemeClr val="accent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ts val="900"/>
            </a:pPr>
            <a:r>
              <a:rPr lang="es-ES" sz="1400" dirty="0"/>
              <a:t>Actualmente</a:t>
            </a:r>
            <a:r>
              <a:rPr lang="es-CL" sz="1400" dirty="0"/>
              <a:t>, Independientemente de tu posición política, ¿apruebas o desapruebas la forma en que los congresistas están desarrollando su labor?</a:t>
            </a:r>
          </a:p>
          <a:p>
            <a:pPr lvl="0">
              <a:buSzPts val="900"/>
            </a:pPr>
            <a:endParaRPr lang="es-ES" sz="1400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E2EF6B8-4138-0EDC-F78E-BA1EBDE3C30D}"/>
              </a:ext>
            </a:extLst>
          </p:cNvPr>
          <p:cNvSpPr txBox="1">
            <a:spLocks/>
          </p:cNvSpPr>
          <p:nvPr/>
        </p:nvSpPr>
        <p:spPr>
          <a:xfrm>
            <a:off x="748145" y="6365460"/>
            <a:ext cx="7130473" cy="280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D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atos expresados en porcentajes (%). Sobre la Base del Total Entrevistas (N: 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1026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EM: +/-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3,1%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)</a:t>
            </a:r>
            <a:endParaRPr lang="es-CL" sz="10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5519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6C84AB2-6602-3CAE-E17C-A9C23A2C9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1"/>
            <a:ext cx="9867210" cy="473538"/>
          </a:xfrm>
        </p:spPr>
        <p:txBody>
          <a:bodyPr>
            <a:normAutofit fontScale="90000"/>
          </a:bodyPr>
          <a:lstStyle/>
          <a:p>
            <a:r>
              <a:rPr lang="es-CL" b="1" dirty="0"/>
              <a:t>Evolutivo aprobación Congresistas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AE227F0-D0B2-F9EB-A7C4-B9BBBCCD8201}"/>
              </a:ext>
            </a:extLst>
          </p:cNvPr>
          <p:cNvSpPr txBox="1">
            <a:spLocks/>
          </p:cNvSpPr>
          <p:nvPr/>
        </p:nvSpPr>
        <p:spPr>
          <a:xfrm>
            <a:off x="479425" y="986963"/>
            <a:ext cx="6652895" cy="4735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venir LT Std 65 Medium" panose="020B0603020203020204" pitchFamily="34" charset="0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‒"/>
              <a:tabLst>
                <a:tab pos="228600" algn="l"/>
              </a:tabLst>
              <a:defRPr sz="1800" kern="1200">
                <a:solidFill>
                  <a:schemeClr val="tx2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 marL="8048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sz="1600" kern="1200">
                <a:solidFill>
                  <a:schemeClr val="tx2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3pPr>
            <a:lvl4pPr marL="1033463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4pPr>
            <a:lvl5pPr marL="1201738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v"/>
              <a:defRPr sz="1400" kern="1200">
                <a:solidFill>
                  <a:schemeClr val="accent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ts val="900"/>
            </a:pPr>
            <a:r>
              <a:rPr lang="es-CL" sz="1500" dirty="0">
                <a:solidFill>
                  <a:prstClr val="white">
                    <a:lumMod val="50000"/>
                  </a:prstClr>
                </a:solidFill>
                <a:latin typeface="Avenir LT Std 35 Light"/>
              </a:rPr>
              <a:t>Independientemente de tu posición política, ¿apruebas o desapruebas la forma en que los congresistas están desarrollando su labor?</a:t>
            </a:r>
          </a:p>
          <a:p>
            <a:endParaRPr lang="es-CL" dirty="0"/>
          </a:p>
        </p:txBody>
      </p:sp>
      <p:graphicFrame>
        <p:nvGraphicFramePr>
          <p:cNvPr id="5" name="Marcador de contenido 5">
            <a:extLst>
              <a:ext uri="{FF2B5EF4-FFF2-40B4-BE49-F238E27FC236}">
                <a16:creationId xmlns:a16="http://schemas.microsoft.com/office/drawing/2014/main" id="{4446834E-C4B2-BC71-60EE-DF58CE1634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2983983"/>
              </p:ext>
            </p:extLst>
          </p:nvPr>
        </p:nvGraphicFramePr>
        <p:xfrm>
          <a:off x="479425" y="1625600"/>
          <a:ext cx="11233150" cy="4411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a 2">
            <a:extLst>
              <a:ext uri="{FF2B5EF4-FFF2-40B4-BE49-F238E27FC236}">
                <a16:creationId xmlns:a16="http://schemas.microsoft.com/office/drawing/2014/main" id="{EA1EF8AF-BD9F-7BAB-F539-D61420A7A9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376116"/>
              </p:ext>
            </p:extLst>
          </p:nvPr>
        </p:nvGraphicFramePr>
        <p:xfrm>
          <a:off x="9218756" y="4492884"/>
          <a:ext cx="358473" cy="10070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8473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00705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L" sz="900" b="1" dirty="0">
                          <a:solidFill>
                            <a:srgbClr val="FF0000"/>
                          </a:solidFill>
                        </a:rPr>
                        <a:t>↓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296414"/>
                  </a:ext>
                </a:extLst>
              </a:tr>
            </a:tbl>
          </a:graphicData>
        </a:graphic>
      </p:graphicFrame>
      <p:graphicFrame>
        <p:nvGraphicFramePr>
          <p:cNvPr id="8" name="Tabla 2">
            <a:extLst>
              <a:ext uri="{FF2B5EF4-FFF2-40B4-BE49-F238E27FC236}">
                <a16:creationId xmlns:a16="http://schemas.microsoft.com/office/drawing/2014/main" id="{28ADB508-F66A-BD94-C639-660927EED2AD}"/>
              </a:ext>
            </a:extLst>
          </p:cNvPr>
          <p:cNvGraphicFramePr>
            <a:graphicFrameLocks noGrp="1"/>
          </p:cNvGraphicFramePr>
          <p:nvPr/>
        </p:nvGraphicFramePr>
        <p:xfrm>
          <a:off x="11712574" y="2629272"/>
          <a:ext cx="358473" cy="10070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8473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00705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L" sz="900" b="1" dirty="0">
                          <a:solidFill>
                            <a:srgbClr val="FFFFFF"/>
                          </a:solidFill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296414"/>
                  </a:ext>
                </a:extLst>
              </a:tr>
            </a:tbl>
          </a:graphicData>
        </a:graphic>
      </p:graphicFrame>
      <p:graphicFrame>
        <p:nvGraphicFramePr>
          <p:cNvPr id="9" name="Tabla 2">
            <a:extLst>
              <a:ext uri="{FF2B5EF4-FFF2-40B4-BE49-F238E27FC236}">
                <a16:creationId xmlns:a16="http://schemas.microsoft.com/office/drawing/2014/main" id="{32F20D98-2BE5-B2C4-D577-CB7E02B4812C}"/>
              </a:ext>
            </a:extLst>
          </p:cNvPr>
          <p:cNvGraphicFramePr>
            <a:graphicFrameLocks noGrp="1"/>
          </p:cNvGraphicFramePr>
          <p:nvPr/>
        </p:nvGraphicFramePr>
        <p:xfrm>
          <a:off x="11703337" y="3829738"/>
          <a:ext cx="358473" cy="10070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8473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00705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L" sz="900" b="1" dirty="0">
                          <a:solidFill>
                            <a:srgbClr val="FFFFFF"/>
                          </a:solidFill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296414"/>
                  </a:ext>
                </a:extLst>
              </a:tr>
            </a:tbl>
          </a:graphicData>
        </a:graphic>
      </p:graphicFrame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68B21A3B-BD32-A239-7547-A13C754D9467}"/>
              </a:ext>
            </a:extLst>
          </p:cNvPr>
          <p:cNvSpPr txBox="1">
            <a:spLocks/>
          </p:cNvSpPr>
          <p:nvPr/>
        </p:nvSpPr>
        <p:spPr>
          <a:xfrm>
            <a:off x="748145" y="6365460"/>
            <a:ext cx="7130473" cy="280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D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atos expresados en porcentajes (%). Sobre la Base del Total Entrevistas (N: 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1026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EM: +/-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3,1%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)</a:t>
            </a:r>
            <a:endParaRPr lang="es-CL" sz="10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2753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3220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AF6E4B50-3D78-489E-B675-BA510DA4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351" y="135479"/>
            <a:ext cx="10515600" cy="523874"/>
          </a:xfrm>
        </p:spPr>
        <p:txBody>
          <a:bodyPr>
            <a:noAutofit/>
          </a:bodyPr>
          <a:lstStyle/>
          <a:p>
            <a:r>
              <a:rPr lang="es-CL" dirty="0"/>
              <a:t>Percepción de </a:t>
            </a:r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principales problemas del país</a:t>
            </a:r>
            <a:br>
              <a:rPr lang="es-CL" dirty="0"/>
            </a:br>
            <a:r>
              <a:rPr lang="es-CL" sz="1400" dirty="0"/>
              <a:t>Respuesta Guiada</a:t>
            </a:r>
            <a:br>
              <a:rPr lang="es-CL" dirty="0"/>
            </a:br>
            <a:endParaRPr lang="es-C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903CF4-E7CE-A046-B80A-CCEAF7B8DB9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2382" y="794832"/>
            <a:ext cx="5616575" cy="280988"/>
          </a:xfrm>
        </p:spPr>
        <p:txBody>
          <a:bodyPr>
            <a:normAutofit fontScale="70000" lnSpcReduction="20000"/>
          </a:bodyPr>
          <a:lstStyle/>
          <a:p>
            <a:r>
              <a:rPr lang="es-CL" dirty="0">
                <a:solidFill>
                  <a:prstClr val="white">
                    <a:lumMod val="50000"/>
                  </a:prstClr>
                </a:solidFill>
              </a:rPr>
              <a:t>¿Cuáles son los 3 principales problemas del Perú en estos momentos?</a:t>
            </a:r>
          </a:p>
        </p:txBody>
      </p:sp>
      <p:sp>
        <p:nvSpPr>
          <p:cNvPr id="8" name="10 Rectángulo">
            <a:extLst>
              <a:ext uri="{FF2B5EF4-FFF2-40B4-BE49-F238E27FC236}">
                <a16:creationId xmlns:a16="http://schemas.microsoft.com/office/drawing/2014/main" id="{9B324C4C-24A7-4E6C-8928-4EFAB27F9F3D}"/>
              </a:ext>
            </a:extLst>
          </p:cNvPr>
          <p:cNvSpPr/>
          <p:nvPr/>
        </p:nvSpPr>
        <p:spPr>
          <a:xfrm>
            <a:off x="3231560" y="-276999"/>
            <a:ext cx="82089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1200" i="1" dirty="0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13" name="19 Gráfico">
            <a:extLst>
              <a:ext uri="{FF2B5EF4-FFF2-40B4-BE49-F238E27FC236}">
                <a16:creationId xmlns:a16="http://schemas.microsoft.com/office/drawing/2014/main" id="{E6FF3B95-3D12-2941-B872-2196BBF0A7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260107"/>
              </p:ext>
            </p:extLst>
          </p:nvPr>
        </p:nvGraphicFramePr>
        <p:xfrm>
          <a:off x="3396282" y="1543271"/>
          <a:ext cx="5399435" cy="4474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3178598-874B-435B-AA07-886B2E34E9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234808"/>
              </p:ext>
            </p:extLst>
          </p:nvPr>
        </p:nvGraphicFramePr>
        <p:xfrm>
          <a:off x="1439311" y="1321254"/>
          <a:ext cx="4241052" cy="4627739"/>
        </p:xfrm>
        <a:graphic>
          <a:graphicData uri="http://schemas.openxmlformats.org/drawingml/2006/table">
            <a:tbl>
              <a:tblPr/>
              <a:tblGrid>
                <a:gridCol w="634725">
                  <a:extLst>
                    <a:ext uri="{9D8B030D-6E8A-4147-A177-3AD203B41FA5}">
                      <a16:colId xmlns:a16="http://schemas.microsoft.com/office/drawing/2014/main" val="3370964071"/>
                    </a:ext>
                  </a:extLst>
                </a:gridCol>
                <a:gridCol w="3606327">
                  <a:extLst>
                    <a:ext uri="{9D8B030D-6E8A-4147-A177-3AD203B41FA5}">
                      <a16:colId xmlns:a16="http://schemas.microsoft.com/office/drawing/2014/main" val="3859110778"/>
                    </a:ext>
                  </a:extLst>
                </a:gridCol>
              </a:tblGrid>
              <a:tr h="290393">
                <a:tc>
                  <a:txBody>
                    <a:bodyPr/>
                    <a:lstStyle/>
                    <a:p>
                      <a:pPr marL="0" marR="0" lvl="0" indent="0" algn="ctr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 - 22</a:t>
                      </a:r>
                      <a:endParaRPr lang="es-CL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s-CL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May - 22</a:t>
                      </a:r>
                      <a:endParaRPr lang="es-CL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299082"/>
                  </a:ext>
                </a:extLst>
              </a:tr>
              <a:tr h="1668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696420"/>
                  </a:ext>
                </a:extLst>
              </a:tr>
              <a:tr h="1668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474313"/>
                  </a:ext>
                </a:extLst>
              </a:tr>
              <a:tr h="16682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76737"/>
                  </a:ext>
                </a:extLst>
              </a:tr>
              <a:tr h="1668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1913901"/>
                  </a:ext>
                </a:extLst>
              </a:tr>
              <a:tr h="1668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053951"/>
                  </a:ext>
                </a:extLst>
              </a:tr>
              <a:tr h="1668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3082257"/>
                  </a:ext>
                </a:extLst>
              </a:tr>
              <a:tr h="1668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058822"/>
                  </a:ext>
                </a:extLst>
              </a:tr>
              <a:tr h="1668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66634"/>
                  </a:ext>
                </a:extLst>
              </a:tr>
              <a:tr h="1668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1820320"/>
                  </a:ext>
                </a:extLst>
              </a:tr>
              <a:tr h="1668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295902"/>
                  </a:ext>
                </a:extLst>
              </a:tr>
              <a:tr h="1668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7159919"/>
                  </a:ext>
                </a:extLst>
              </a:tr>
              <a:tr h="1668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7668705"/>
                  </a:ext>
                </a:extLst>
              </a:tr>
              <a:tr h="1668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29345"/>
                  </a:ext>
                </a:extLst>
              </a:tr>
              <a:tr h="1668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2249017"/>
                  </a:ext>
                </a:extLst>
              </a:tr>
              <a:tr h="1668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9164045"/>
                  </a:ext>
                </a:extLst>
              </a:tr>
              <a:tr h="1668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116683"/>
                  </a:ext>
                </a:extLst>
              </a:tr>
              <a:tr h="1668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356573"/>
                  </a:ext>
                </a:extLst>
              </a:tr>
              <a:tr h="1668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40298"/>
                  </a:ext>
                </a:extLst>
              </a:tr>
              <a:tr h="1668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5584691"/>
                  </a:ext>
                </a:extLst>
              </a:tr>
              <a:tr h="1668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824916"/>
                  </a:ext>
                </a:extLst>
              </a:tr>
              <a:tr h="1668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5715778"/>
                  </a:ext>
                </a:extLst>
              </a:tr>
              <a:tr h="1668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0639887"/>
                  </a:ext>
                </a:extLst>
              </a:tr>
              <a:tr h="1668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7578397"/>
                  </a:ext>
                </a:extLst>
              </a:tr>
              <a:tr h="16682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143383"/>
                  </a:ext>
                </a:extLst>
              </a:tr>
              <a:tr h="1668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855706"/>
                  </a:ext>
                </a:extLst>
              </a:tr>
              <a:tr h="16682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0" marR="5140" marT="51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969231"/>
                  </a:ext>
                </a:extLst>
              </a:tr>
            </a:tbl>
          </a:graphicData>
        </a:graphic>
      </p:graphicFrame>
      <p:graphicFrame>
        <p:nvGraphicFramePr>
          <p:cNvPr id="10" name="Tabla 2">
            <a:extLst>
              <a:ext uri="{FF2B5EF4-FFF2-40B4-BE49-F238E27FC236}">
                <a16:creationId xmlns:a16="http://schemas.microsoft.com/office/drawing/2014/main" id="{4FCABFF6-784C-4291-A8A9-E43F0AD954C8}"/>
              </a:ext>
            </a:extLst>
          </p:cNvPr>
          <p:cNvGraphicFramePr>
            <a:graphicFrameLocks noGrp="1"/>
          </p:cNvGraphicFramePr>
          <p:nvPr/>
        </p:nvGraphicFramePr>
        <p:xfrm>
          <a:off x="11394039" y="1503339"/>
          <a:ext cx="663026" cy="19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3026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98000">
                <a:tc>
                  <a:txBody>
                    <a:bodyPr/>
                    <a:lstStyle/>
                    <a:p>
                      <a:pPr algn="ctr" fontAlgn="ctr">
                        <a:defRPr/>
                      </a:pPr>
                      <a:r>
                        <a:rPr lang="es-CL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296414"/>
                  </a:ext>
                </a:extLst>
              </a:tr>
            </a:tbl>
          </a:graphicData>
        </a:graphic>
      </p:graphicFrame>
      <p:graphicFrame>
        <p:nvGraphicFramePr>
          <p:cNvPr id="11" name="Tabla 2">
            <a:extLst>
              <a:ext uri="{FF2B5EF4-FFF2-40B4-BE49-F238E27FC236}">
                <a16:creationId xmlns:a16="http://schemas.microsoft.com/office/drawing/2014/main" id="{D40D1150-CB35-4283-A409-4F53A3CB5BD7}"/>
              </a:ext>
            </a:extLst>
          </p:cNvPr>
          <p:cNvGraphicFramePr>
            <a:graphicFrameLocks noGrp="1"/>
          </p:cNvGraphicFramePr>
          <p:nvPr/>
        </p:nvGraphicFramePr>
        <p:xfrm>
          <a:off x="11392612" y="1698467"/>
          <a:ext cx="663026" cy="19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3026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98000">
                <a:tc>
                  <a:txBody>
                    <a:bodyPr/>
                    <a:lstStyle/>
                    <a:p>
                      <a:pPr algn="ctr" fontAlgn="ctr">
                        <a:defRPr/>
                      </a:pPr>
                      <a:r>
                        <a:rPr lang="es-CL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296414"/>
                  </a:ext>
                </a:extLst>
              </a:tr>
            </a:tbl>
          </a:graphicData>
        </a:graphic>
      </p:graphicFrame>
      <p:graphicFrame>
        <p:nvGraphicFramePr>
          <p:cNvPr id="12" name="Tabla 2">
            <a:extLst>
              <a:ext uri="{FF2B5EF4-FFF2-40B4-BE49-F238E27FC236}">
                <a16:creationId xmlns:a16="http://schemas.microsoft.com/office/drawing/2014/main" id="{CC9D425A-EF97-47C4-B1C5-BB545C26179B}"/>
              </a:ext>
            </a:extLst>
          </p:cNvPr>
          <p:cNvGraphicFramePr>
            <a:graphicFrameLocks noGrp="1"/>
          </p:cNvGraphicFramePr>
          <p:nvPr/>
        </p:nvGraphicFramePr>
        <p:xfrm>
          <a:off x="11391188" y="1893595"/>
          <a:ext cx="663026" cy="19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3026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98000">
                <a:tc>
                  <a:txBody>
                    <a:bodyPr/>
                    <a:lstStyle/>
                    <a:p>
                      <a:pPr algn="ctr" fontAlgn="ctr">
                        <a:defRPr/>
                      </a:pPr>
                      <a:r>
                        <a:rPr lang="es-CL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296414"/>
                  </a:ext>
                </a:extLst>
              </a:tr>
            </a:tbl>
          </a:graphicData>
        </a:graphic>
      </p:graphicFrame>
      <p:graphicFrame>
        <p:nvGraphicFramePr>
          <p:cNvPr id="14" name="Tabla 2">
            <a:extLst>
              <a:ext uri="{FF2B5EF4-FFF2-40B4-BE49-F238E27FC236}">
                <a16:creationId xmlns:a16="http://schemas.microsoft.com/office/drawing/2014/main" id="{620E1B2C-BCCE-4B3A-9BBB-2EFE9A686FFB}"/>
              </a:ext>
            </a:extLst>
          </p:cNvPr>
          <p:cNvGraphicFramePr>
            <a:graphicFrameLocks noGrp="1"/>
          </p:cNvGraphicFramePr>
          <p:nvPr/>
        </p:nvGraphicFramePr>
        <p:xfrm>
          <a:off x="11389762" y="2097270"/>
          <a:ext cx="663026" cy="19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3026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98000">
                <a:tc>
                  <a:txBody>
                    <a:bodyPr/>
                    <a:lstStyle/>
                    <a:p>
                      <a:pPr algn="ctr" fontAlgn="ctr">
                        <a:defRPr/>
                      </a:pPr>
                      <a:r>
                        <a:rPr lang="es-CL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296414"/>
                  </a:ext>
                </a:extLst>
              </a:tr>
            </a:tbl>
          </a:graphicData>
        </a:graphic>
      </p:graphicFrame>
      <p:graphicFrame>
        <p:nvGraphicFramePr>
          <p:cNvPr id="15" name="Tabla 2">
            <a:extLst>
              <a:ext uri="{FF2B5EF4-FFF2-40B4-BE49-F238E27FC236}">
                <a16:creationId xmlns:a16="http://schemas.microsoft.com/office/drawing/2014/main" id="{13E90180-9ECE-4918-93B6-4AADAEB45D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520110"/>
              </p:ext>
            </p:extLst>
          </p:nvPr>
        </p:nvGraphicFramePr>
        <p:xfrm>
          <a:off x="6672990" y="2236509"/>
          <a:ext cx="663026" cy="19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3026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98000">
                <a:tc>
                  <a:txBody>
                    <a:bodyPr/>
                    <a:lstStyle/>
                    <a:p>
                      <a:pPr algn="ctr" fontAlgn="ctr">
                        <a:defRPr/>
                      </a:pPr>
                      <a:r>
                        <a:rPr lang="es-CL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296414"/>
                  </a:ext>
                </a:extLst>
              </a:tr>
            </a:tbl>
          </a:graphicData>
        </a:graphic>
      </p:graphicFrame>
      <p:graphicFrame>
        <p:nvGraphicFramePr>
          <p:cNvPr id="16" name="Tabla 2">
            <a:extLst>
              <a:ext uri="{FF2B5EF4-FFF2-40B4-BE49-F238E27FC236}">
                <a16:creationId xmlns:a16="http://schemas.microsoft.com/office/drawing/2014/main" id="{BF7F4423-52BD-4841-BEC8-6FB5B16C6BE2}"/>
              </a:ext>
            </a:extLst>
          </p:cNvPr>
          <p:cNvGraphicFramePr>
            <a:graphicFrameLocks noGrp="1"/>
          </p:cNvGraphicFramePr>
          <p:nvPr/>
        </p:nvGraphicFramePr>
        <p:xfrm>
          <a:off x="11395455" y="2487528"/>
          <a:ext cx="663026" cy="19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3026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98000">
                <a:tc>
                  <a:txBody>
                    <a:bodyPr/>
                    <a:lstStyle/>
                    <a:p>
                      <a:pPr algn="ctr" fontAlgn="ctr">
                        <a:defRPr/>
                      </a:pPr>
                      <a:r>
                        <a:rPr lang="es-CL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296414"/>
                  </a:ext>
                </a:extLst>
              </a:tr>
            </a:tbl>
          </a:graphicData>
        </a:graphic>
      </p:graphicFrame>
      <p:graphicFrame>
        <p:nvGraphicFramePr>
          <p:cNvPr id="17" name="Tabla 2">
            <a:extLst>
              <a:ext uri="{FF2B5EF4-FFF2-40B4-BE49-F238E27FC236}">
                <a16:creationId xmlns:a16="http://schemas.microsoft.com/office/drawing/2014/main" id="{A409414B-BB65-41CA-AE88-A4B55B57C4F3}"/>
              </a:ext>
            </a:extLst>
          </p:cNvPr>
          <p:cNvGraphicFramePr>
            <a:graphicFrameLocks noGrp="1"/>
          </p:cNvGraphicFramePr>
          <p:nvPr/>
        </p:nvGraphicFramePr>
        <p:xfrm>
          <a:off x="11395457" y="2684084"/>
          <a:ext cx="663026" cy="19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3026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98000">
                <a:tc>
                  <a:txBody>
                    <a:bodyPr/>
                    <a:lstStyle/>
                    <a:p>
                      <a:pPr algn="ctr" fontAlgn="ctr">
                        <a:defRPr/>
                      </a:pPr>
                      <a:r>
                        <a:rPr lang="es-CL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296414"/>
                  </a:ext>
                </a:extLst>
              </a:tr>
            </a:tbl>
          </a:graphicData>
        </a:graphic>
      </p:graphicFrame>
      <p:graphicFrame>
        <p:nvGraphicFramePr>
          <p:cNvPr id="18" name="Tabla 2">
            <a:extLst>
              <a:ext uri="{FF2B5EF4-FFF2-40B4-BE49-F238E27FC236}">
                <a16:creationId xmlns:a16="http://schemas.microsoft.com/office/drawing/2014/main" id="{665A4E55-69FB-415B-AF9D-1A1BC21251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953744"/>
              </p:ext>
            </p:extLst>
          </p:nvPr>
        </p:nvGraphicFramePr>
        <p:xfrm>
          <a:off x="6511639" y="2751976"/>
          <a:ext cx="663026" cy="19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3026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98000">
                <a:tc>
                  <a:txBody>
                    <a:bodyPr/>
                    <a:lstStyle/>
                    <a:p>
                      <a:pPr algn="ctr" fontAlgn="ctr">
                        <a:defRPr/>
                      </a:pPr>
                      <a:r>
                        <a:rPr lang="es-CL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296414"/>
                  </a:ext>
                </a:extLst>
              </a:tr>
            </a:tbl>
          </a:graphicData>
        </a:graphic>
      </p:graphicFrame>
      <p:graphicFrame>
        <p:nvGraphicFramePr>
          <p:cNvPr id="19" name="Tabla 2">
            <a:extLst>
              <a:ext uri="{FF2B5EF4-FFF2-40B4-BE49-F238E27FC236}">
                <a16:creationId xmlns:a16="http://schemas.microsoft.com/office/drawing/2014/main" id="{3350A63A-5D84-4E2A-B9C2-CBC79D0A1A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353054"/>
              </p:ext>
            </p:extLst>
          </p:nvPr>
        </p:nvGraphicFramePr>
        <p:xfrm>
          <a:off x="6313422" y="2922491"/>
          <a:ext cx="663026" cy="19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3026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98000">
                <a:tc>
                  <a:txBody>
                    <a:bodyPr/>
                    <a:lstStyle/>
                    <a:p>
                      <a:pPr algn="ctr" fontAlgn="ctr">
                        <a:defRPr/>
                      </a:pPr>
                      <a:r>
                        <a:rPr lang="es-CL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296414"/>
                  </a:ext>
                </a:extLst>
              </a:tr>
            </a:tbl>
          </a:graphicData>
        </a:graphic>
      </p:graphicFrame>
      <p:graphicFrame>
        <p:nvGraphicFramePr>
          <p:cNvPr id="20" name="Tabla 2">
            <a:extLst>
              <a:ext uri="{FF2B5EF4-FFF2-40B4-BE49-F238E27FC236}">
                <a16:creationId xmlns:a16="http://schemas.microsoft.com/office/drawing/2014/main" id="{71291E5A-9B97-4B14-A4AC-5D0EBB0F35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137811"/>
              </p:ext>
            </p:extLst>
          </p:nvPr>
        </p:nvGraphicFramePr>
        <p:xfrm>
          <a:off x="6312975" y="3117620"/>
          <a:ext cx="663026" cy="19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3026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98000">
                <a:tc>
                  <a:txBody>
                    <a:bodyPr/>
                    <a:lstStyle/>
                    <a:p>
                      <a:pPr algn="ctr" fontAlgn="ctr">
                        <a:defRPr/>
                      </a:pPr>
                      <a:r>
                        <a:rPr lang="es-CL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296414"/>
                  </a:ext>
                </a:extLst>
              </a:tr>
            </a:tbl>
          </a:graphicData>
        </a:graphic>
      </p:graphicFrame>
      <p:graphicFrame>
        <p:nvGraphicFramePr>
          <p:cNvPr id="21" name="Tabla 2">
            <a:extLst>
              <a:ext uri="{FF2B5EF4-FFF2-40B4-BE49-F238E27FC236}">
                <a16:creationId xmlns:a16="http://schemas.microsoft.com/office/drawing/2014/main" id="{CBFD761E-37C3-4DD2-8203-7EE65ED488DB}"/>
              </a:ext>
            </a:extLst>
          </p:cNvPr>
          <p:cNvGraphicFramePr>
            <a:graphicFrameLocks noGrp="1"/>
          </p:cNvGraphicFramePr>
          <p:nvPr/>
        </p:nvGraphicFramePr>
        <p:xfrm>
          <a:off x="11401841" y="3484540"/>
          <a:ext cx="663026" cy="19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3026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98000">
                <a:tc>
                  <a:txBody>
                    <a:bodyPr/>
                    <a:lstStyle/>
                    <a:p>
                      <a:pPr algn="ctr" fontAlgn="ctr">
                        <a:defRPr/>
                      </a:pPr>
                      <a:r>
                        <a:rPr lang="es-CL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296414"/>
                  </a:ext>
                </a:extLst>
              </a:tr>
            </a:tbl>
          </a:graphicData>
        </a:graphic>
      </p:graphicFrame>
      <p:graphicFrame>
        <p:nvGraphicFramePr>
          <p:cNvPr id="22" name="Tabla 2">
            <a:extLst>
              <a:ext uri="{FF2B5EF4-FFF2-40B4-BE49-F238E27FC236}">
                <a16:creationId xmlns:a16="http://schemas.microsoft.com/office/drawing/2014/main" id="{3F97C2C5-CD1F-4EFA-A827-E94BCC9DC9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831812"/>
              </p:ext>
            </p:extLst>
          </p:nvPr>
        </p:nvGraphicFramePr>
        <p:xfrm>
          <a:off x="6095999" y="3439705"/>
          <a:ext cx="663026" cy="19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3026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98000">
                <a:tc>
                  <a:txBody>
                    <a:bodyPr/>
                    <a:lstStyle/>
                    <a:p>
                      <a:pPr algn="ctr" fontAlgn="ctr">
                        <a:defRPr/>
                      </a:pPr>
                      <a:r>
                        <a:rPr lang="es-CL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296414"/>
                  </a:ext>
                </a:extLst>
              </a:tr>
            </a:tbl>
          </a:graphicData>
        </a:graphic>
      </p:graphicFrame>
      <p:graphicFrame>
        <p:nvGraphicFramePr>
          <p:cNvPr id="23" name="Tabla 2">
            <a:extLst>
              <a:ext uri="{FF2B5EF4-FFF2-40B4-BE49-F238E27FC236}">
                <a16:creationId xmlns:a16="http://schemas.microsoft.com/office/drawing/2014/main" id="{30420104-8309-4582-85E2-A042BE5B29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660189"/>
              </p:ext>
            </p:extLst>
          </p:nvPr>
        </p:nvGraphicFramePr>
        <p:xfrm>
          <a:off x="6509721" y="3746564"/>
          <a:ext cx="663026" cy="19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3026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98000">
                <a:tc>
                  <a:txBody>
                    <a:bodyPr/>
                    <a:lstStyle/>
                    <a:p>
                      <a:pPr algn="ctr" fontAlgn="ctr">
                        <a:defRPr/>
                      </a:pPr>
                      <a:r>
                        <a:rPr lang="es-CL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296414"/>
                  </a:ext>
                </a:extLst>
              </a:tr>
            </a:tbl>
          </a:graphicData>
        </a:graphic>
      </p:graphicFrame>
      <p:graphicFrame>
        <p:nvGraphicFramePr>
          <p:cNvPr id="24" name="Tabla 2">
            <a:extLst>
              <a:ext uri="{FF2B5EF4-FFF2-40B4-BE49-F238E27FC236}">
                <a16:creationId xmlns:a16="http://schemas.microsoft.com/office/drawing/2014/main" id="{0A3EBD01-4A17-467D-9F57-52C10AB08DBB}"/>
              </a:ext>
            </a:extLst>
          </p:cNvPr>
          <p:cNvGraphicFramePr>
            <a:graphicFrameLocks noGrp="1"/>
          </p:cNvGraphicFramePr>
          <p:nvPr/>
        </p:nvGraphicFramePr>
        <p:xfrm>
          <a:off x="11391687" y="4069928"/>
          <a:ext cx="663026" cy="19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3026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98000">
                <a:tc>
                  <a:txBody>
                    <a:bodyPr/>
                    <a:lstStyle/>
                    <a:p>
                      <a:pPr algn="ctr" fontAlgn="ctr">
                        <a:defRPr/>
                      </a:pPr>
                      <a:r>
                        <a:rPr lang="es-CL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296414"/>
                  </a:ext>
                </a:extLst>
              </a:tr>
            </a:tbl>
          </a:graphicData>
        </a:graphic>
      </p:graphicFrame>
      <p:graphicFrame>
        <p:nvGraphicFramePr>
          <p:cNvPr id="26" name="Tabla 2">
            <a:extLst>
              <a:ext uri="{FF2B5EF4-FFF2-40B4-BE49-F238E27FC236}">
                <a16:creationId xmlns:a16="http://schemas.microsoft.com/office/drawing/2014/main" id="{BA70EE06-CE00-447E-850B-AA29FBD0EE05}"/>
              </a:ext>
            </a:extLst>
          </p:cNvPr>
          <p:cNvGraphicFramePr>
            <a:graphicFrameLocks noGrp="1"/>
          </p:cNvGraphicFramePr>
          <p:nvPr/>
        </p:nvGraphicFramePr>
        <p:xfrm>
          <a:off x="11395447" y="4273604"/>
          <a:ext cx="663026" cy="19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3026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98000">
                <a:tc>
                  <a:txBody>
                    <a:bodyPr/>
                    <a:lstStyle/>
                    <a:p>
                      <a:pPr algn="ctr" fontAlgn="ctr">
                        <a:defRPr/>
                      </a:pPr>
                      <a:r>
                        <a:rPr lang="es-CL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296414"/>
                  </a:ext>
                </a:extLst>
              </a:tr>
            </a:tbl>
          </a:graphicData>
        </a:graphic>
      </p:graphicFrame>
      <p:graphicFrame>
        <p:nvGraphicFramePr>
          <p:cNvPr id="27" name="Tabla 2">
            <a:extLst>
              <a:ext uri="{FF2B5EF4-FFF2-40B4-BE49-F238E27FC236}">
                <a16:creationId xmlns:a16="http://schemas.microsoft.com/office/drawing/2014/main" id="{325D4804-A153-4D28-9A96-CEBE6176A95C}"/>
              </a:ext>
            </a:extLst>
          </p:cNvPr>
          <p:cNvGraphicFramePr>
            <a:graphicFrameLocks noGrp="1"/>
          </p:cNvGraphicFramePr>
          <p:nvPr/>
        </p:nvGraphicFramePr>
        <p:xfrm>
          <a:off x="11394020" y="4468734"/>
          <a:ext cx="663026" cy="19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3026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98000">
                <a:tc>
                  <a:txBody>
                    <a:bodyPr/>
                    <a:lstStyle/>
                    <a:p>
                      <a:pPr algn="ctr" fontAlgn="ctr">
                        <a:defRPr/>
                      </a:pPr>
                      <a:r>
                        <a:rPr lang="es-CL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296414"/>
                  </a:ext>
                </a:extLst>
              </a:tr>
            </a:tbl>
          </a:graphicData>
        </a:graphic>
      </p:graphicFrame>
      <p:graphicFrame>
        <p:nvGraphicFramePr>
          <p:cNvPr id="28" name="Tabla 2">
            <a:extLst>
              <a:ext uri="{FF2B5EF4-FFF2-40B4-BE49-F238E27FC236}">
                <a16:creationId xmlns:a16="http://schemas.microsoft.com/office/drawing/2014/main" id="{FA4FD76E-961E-4E83-A64C-0DA361D432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098771"/>
              </p:ext>
            </p:extLst>
          </p:nvPr>
        </p:nvGraphicFramePr>
        <p:xfrm>
          <a:off x="5841821" y="4282773"/>
          <a:ext cx="663026" cy="19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3026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98000">
                <a:tc>
                  <a:txBody>
                    <a:bodyPr/>
                    <a:lstStyle/>
                    <a:p>
                      <a:pPr algn="ctr" fontAlgn="ctr">
                        <a:defRPr/>
                      </a:pPr>
                      <a:r>
                        <a:rPr lang="es-CL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296414"/>
                  </a:ext>
                </a:extLst>
              </a:tr>
            </a:tbl>
          </a:graphicData>
        </a:graphic>
      </p:graphicFrame>
      <p:graphicFrame>
        <p:nvGraphicFramePr>
          <p:cNvPr id="29" name="Tabla 2">
            <a:extLst>
              <a:ext uri="{FF2B5EF4-FFF2-40B4-BE49-F238E27FC236}">
                <a16:creationId xmlns:a16="http://schemas.microsoft.com/office/drawing/2014/main" id="{2D48B1A5-100E-4E47-A0C1-15E446BC258C}"/>
              </a:ext>
            </a:extLst>
          </p:cNvPr>
          <p:cNvGraphicFramePr>
            <a:graphicFrameLocks noGrp="1"/>
          </p:cNvGraphicFramePr>
          <p:nvPr/>
        </p:nvGraphicFramePr>
        <p:xfrm>
          <a:off x="11394949" y="4858994"/>
          <a:ext cx="663026" cy="19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3026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98000">
                <a:tc>
                  <a:txBody>
                    <a:bodyPr/>
                    <a:lstStyle/>
                    <a:p>
                      <a:pPr algn="ctr" fontAlgn="ctr">
                        <a:defRPr/>
                      </a:pPr>
                      <a:r>
                        <a:rPr lang="es-CL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296414"/>
                  </a:ext>
                </a:extLst>
              </a:tr>
            </a:tbl>
          </a:graphicData>
        </a:graphic>
      </p:graphicFrame>
      <p:graphicFrame>
        <p:nvGraphicFramePr>
          <p:cNvPr id="30" name="Tabla 2">
            <a:extLst>
              <a:ext uri="{FF2B5EF4-FFF2-40B4-BE49-F238E27FC236}">
                <a16:creationId xmlns:a16="http://schemas.microsoft.com/office/drawing/2014/main" id="{A4F0A9B8-30E0-4EDD-AEBA-E70F716AC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737725"/>
              </p:ext>
            </p:extLst>
          </p:nvPr>
        </p:nvGraphicFramePr>
        <p:xfrm>
          <a:off x="5841821" y="4629721"/>
          <a:ext cx="663026" cy="19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3026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98000">
                <a:tc>
                  <a:txBody>
                    <a:bodyPr/>
                    <a:lstStyle/>
                    <a:p>
                      <a:pPr algn="ctr" fontAlgn="ctr">
                        <a:defRPr/>
                      </a:pPr>
                      <a:r>
                        <a:rPr lang="es-CL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296414"/>
                  </a:ext>
                </a:extLst>
              </a:tr>
            </a:tbl>
          </a:graphicData>
        </a:graphic>
      </p:graphicFrame>
      <p:graphicFrame>
        <p:nvGraphicFramePr>
          <p:cNvPr id="31" name="Tabla 2">
            <a:extLst>
              <a:ext uri="{FF2B5EF4-FFF2-40B4-BE49-F238E27FC236}">
                <a16:creationId xmlns:a16="http://schemas.microsoft.com/office/drawing/2014/main" id="{B2BAE2DD-D46E-4422-A2FF-414E030D7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217797"/>
              </p:ext>
            </p:extLst>
          </p:nvPr>
        </p:nvGraphicFramePr>
        <p:xfrm>
          <a:off x="5844685" y="4876709"/>
          <a:ext cx="663026" cy="19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3026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98000">
                <a:tc>
                  <a:txBody>
                    <a:bodyPr/>
                    <a:lstStyle/>
                    <a:p>
                      <a:pPr algn="ctr" fontAlgn="ctr">
                        <a:defRPr/>
                      </a:pPr>
                      <a:r>
                        <a:rPr lang="es-CL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296414"/>
                  </a:ext>
                </a:extLst>
              </a:tr>
            </a:tbl>
          </a:graphicData>
        </a:graphic>
      </p:graphicFrame>
      <p:graphicFrame>
        <p:nvGraphicFramePr>
          <p:cNvPr id="32" name="Tabla 2">
            <a:extLst>
              <a:ext uri="{FF2B5EF4-FFF2-40B4-BE49-F238E27FC236}">
                <a16:creationId xmlns:a16="http://schemas.microsoft.com/office/drawing/2014/main" id="{55078E9F-5BD9-4064-BFC1-3FEBF15F8D27}"/>
              </a:ext>
            </a:extLst>
          </p:cNvPr>
          <p:cNvGraphicFramePr>
            <a:graphicFrameLocks noGrp="1"/>
          </p:cNvGraphicFramePr>
          <p:nvPr/>
        </p:nvGraphicFramePr>
        <p:xfrm>
          <a:off x="11395432" y="5452930"/>
          <a:ext cx="663026" cy="19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3026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98000">
                <a:tc>
                  <a:txBody>
                    <a:bodyPr/>
                    <a:lstStyle/>
                    <a:p>
                      <a:pPr algn="ctr" fontAlgn="ctr">
                        <a:defRPr/>
                      </a:pPr>
                      <a:r>
                        <a:rPr lang="es-CL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296414"/>
                  </a:ext>
                </a:extLst>
              </a:tr>
            </a:tbl>
          </a:graphicData>
        </a:graphic>
      </p:graphicFrame>
      <p:graphicFrame>
        <p:nvGraphicFramePr>
          <p:cNvPr id="33" name="Tabla 2">
            <a:extLst>
              <a:ext uri="{FF2B5EF4-FFF2-40B4-BE49-F238E27FC236}">
                <a16:creationId xmlns:a16="http://schemas.microsoft.com/office/drawing/2014/main" id="{1EB9B1DC-023C-42EE-8AF3-A0580129EED3}"/>
              </a:ext>
            </a:extLst>
          </p:cNvPr>
          <p:cNvGraphicFramePr>
            <a:graphicFrameLocks noGrp="1"/>
          </p:cNvGraphicFramePr>
          <p:nvPr/>
        </p:nvGraphicFramePr>
        <p:xfrm>
          <a:off x="11393026" y="5655203"/>
          <a:ext cx="663026" cy="19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3026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98000">
                <a:tc>
                  <a:txBody>
                    <a:bodyPr/>
                    <a:lstStyle/>
                    <a:p>
                      <a:pPr algn="ctr" fontAlgn="ctr">
                        <a:defRPr/>
                      </a:pPr>
                      <a:r>
                        <a:rPr lang="es-CL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296414"/>
                  </a:ext>
                </a:extLst>
              </a:tr>
            </a:tbl>
          </a:graphicData>
        </a:graphic>
      </p:graphicFrame>
      <p:graphicFrame>
        <p:nvGraphicFramePr>
          <p:cNvPr id="34" name="Tabla 2">
            <a:extLst>
              <a:ext uri="{FF2B5EF4-FFF2-40B4-BE49-F238E27FC236}">
                <a16:creationId xmlns:a16="http://schemas.microsoft.com/office/drawing/2014/main" id="{BA77DE25-B6A5-47C1-BB89-DBEB7C66D10B}"/>
              </a:ext>
            </a:extLst>
          </p:cNvPr>
          <p:cNvGraphicFramePr>
            <a:graphicFrameLocks noGrp="1"/>
          </p:cNvGraphicFramePr>
          <p:nvPr/>
        </p:nvGraphicFramePr>
        <p:xfrm>
          <a:off x="11391599" y="5857476"/>
          <a:ext cx="663026" cy="19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3026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98000">
                <a:tc>
                  <a:txBody>
                    <a:bodyPr/>
                    <a:lstStyle/>
                    <a:p>
                      <a:pPr algn="ctr" fontAlgn="ctr">
                        <a:defRPr/>
                      </a:pPr>
                      <a:r>
                        <a:rPr lang="es-CL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296414"/>
                  </a:ext>
                </a:extLst>
              </a:tr>
            </a:tbl>
          </a:graphicData>
        </a:graphic>
      </p:graphicFrame>
      <p:graphicFrame>
        <p:nvGraphicFramePr>
          <p:cNvPr id="35" name="Tabla 2">
            <a:extLst>
              <a:ext uri="{FF2B5EF4-FFF2-40B4-BE49-F238E27FC236}">
                <a16:creationId xmlns:a16="http://schemas.microsoft.com/office/drawing/2014/main" id="{55517B9B-C455-604C-C37F-F47DA76DC932}"/>
              </a:ext>
            </a:extLst>
          </p:cNvPr>
          <p:cNvGraphicFramePr>
            <a:graphicFrameLocks noGrp="1"/>
          </p:cNvGraphicFramePr>
          <p:nvPr/>
        </p:nvGraphicFramePr>
        <p:xfrm>
          <a:off x="11388335" y="6017737"/>
          <a:ext cx="663026" cy="19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3026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98000">
                <a:tc>
                  <a:txBody>
                    <a:bodyPr/>
                    <a:lstStyle/>
                    <a:p>
                      <a:pPr algn="ctr" fontAlgn="ctr">
                        <a:defRPr/>
                      </a:pPr>
                      <a:r>
                        <a:rPr lang="es-CL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296414"/>
                  </a:ext>
                </a:extLst>
              </a:tr>
            </a:tbl>
          </a:graphicData>
        </a:graphic>
      </p:graphicFrame>
      <p:graphicFrame>
        <p:nvGraphicFramePr>
          <p:cNvPr id="36" name="Tabla 2">
            <a:extLst>
              <a:ext uri="{FF2B5EF4-FFF2-40B4-BE49-F238E27FC236}">
                <a16:creationId xmlns:a16="http://schemas.microsoft.com/office/drawing/2014/main" id="{1FE171EB-FAAA-662D-AF01-75ABE89D4FC4}"/>
              </a:ext>
            </a:extLst>
          </p:cNvPr>
          <p:cNvGraphicFramePr>
            <a:graphicFrameLocks noGrp="1"/>
          </p:cNvGraphicFramePr>
          <p:nvPr/>
        </p:nvGraphicFramePr>
        <p:xfrm>
          <a:off x="11401450" y="6192739"/>
          <a:ext cx="663026" cy="19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3026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98000">
                <a:tc>
                  <a:txBody>
                    <a:bodyPr/>
                    <a:lstStyle/>
                    <a:p>
                      <a:pPr algn="ctr" fontAlgn="ctr">
                        <a:defRPr/>
                      </a:pPr>
                      <a:r>
                        <a:rPr lang="es-CL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296414"/>
                  </a:ext>
                </a:extLst>
              </a:tr>
            </a:tbl>
          </a:graphicData>
        </a:graphic>
      </p:graphicFrame>
      <p:graphicFrame>
        <p:nvGraphicFramePr>
          <p:cNvPr id="37" name="Tabla 2">
            <a:extLst>
              <a:ext uri="{FF2B5EF4-FFF2-40B4-BE49-F238E27FC236}">
                <a16:creationId xmlns:a16="http://schemas.microsoft.com/office/drawing/2014/main" id="{C788CD85-3359-046E-F402-0374F85D9991}"/>
              </a:ext>
            </a:extLst>
          </p:cNvPr>
          <p:cNvGraphicFramePr>
            <a:graphicFrameLocks noGrp="1"/>
          </p:cNvGraphicFramePr>
          <p:nvPr/>
        </p:nvGraphicFramePr>
        <p:xfrm>
          <a:off x="11401756" y="6373764"/>
          <a:ext cx="663026" cy="19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3026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98000">
                <a:tc>
                  <a:txBody>
                    <a:bodyPr/>
                    <a:lstStyle/>
                    <a:p>
                      <a:pPr algn="ctr" fontAlgn="ctr">
                        <a:defRPr/>
                      </a:pPr>
                      <a:r>
                        <a:rPr lang="es-CL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296414"/>
                  </a:ext>
                </a:extLst>
              </a:tr>
            </a:tbl>
          </a:graphicData>
        </a:graphic>
      </p:graphicFrame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EFCF3C23-6647-F064-A480-9AA57AB9D449}"/>
              </a:ext>
            </a:extLst>
          </p:cNvPr>
          <p:cNvSpPr txBox="1">
            <a:spLocks/>
          </p:cNvSpPr>
          <p:nvPr/>
        </p:nvSpPr>
        <p:spPr>
          <a:xfrm>
            <a:off x="748145" y="6365460"/>
            <a:ext cx="7130473" cy="280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D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atos expresados en porcentajes (%). Sobre la Base del Total Entrevistas (N: 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1026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EM: +/-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3,1%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)</a:t>
            </a:r>
            <a:endParaRPr lang="es-CL" sz="10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2471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E9F349-8F55-4F7E-9E0D-E5DCBD1B9EA0}"/>
              </a:ext>
            </a:extLst>
          </p:cNvPr>
          <p:cNvSpPr txBox="1">
            <a:spLocks/>
          </p:cNvSpPr>
          <p:nvPr/>
        </p:nvSpPr>
        <p:spPr>
          <a:xfrm>
            <a:off x="1048540" y="513199"/>
            <a:ext cx="8705059" cy="6372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>
                <a:ln w="0"/>
                <a:solidFill>
                  <a:schemeClr val="tx2"/>
                </a:solidFill>
                <a:effectLst/>
                <a:latin typeface="Avenir LT Std 65 Medium" panose="020B0603020203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1200" cap="none" spc="0" normalizeH="0" baseline="0" noProof="0">
                <a:ln w="0"/>
                <a:solidFill>
                  <a:srgbClr val="5E5E5E"/>
                </a:solidFill>
                <a:effectLst/>
                <a:uLnTx/>
                <a:uFillTx/>
                <a:latin typeface="Avenir LT Std 65 Medium" panose="020B0603020203020204" pitchFamily="34" charset="0"/>
                <a:ea typeface="+mj-ea"/>
                <a:cs typeface="+mj-cs"/>
              </a:rPr>
              <a:t>Antecedentes</a:t>
            </a:r>
            <a:endParaRPr kumimoji="0" lang="es-CL" sz="2800" b="1" i="0" u="none" strike="noStrike" kern="1200" cap="none" spc="0" normalizeH="0" baseline="0" noProof="0" dirty="0">
              <a:ln w="0"/>
              <a:solidFill>
                <a:srgbClr val="5E5E5E"/>
              </a:solidFill>
              <a:effectLst/>
              <a:uLnTx/>
              <a:uFillTx/>
              <a:latin typeface="Avenir LT Std 65 Medium" panose="020B0603020203020204" pitchFamily="34" charset="0"/>
              <a:ea typeface="+mj-ea"/>
              <a:cs typeface="+mj-cs"/>
            </a:endParaRPr>
          </a:p>
        </p:txBody>
      </p:sp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5BE22BA4-13B4-4394-B2D3-47FF824BCE8C}"/>
              </a:ext>
            </a:extLst>
          </p:cNvPr>
          <p:cNvSpPr txBox="1">
            <a:spLocks/>
          </p:cNvSpPr>
          <p:nvPr/>
        </p:nvSpPr>
        <p:spPr>
          <a:xfrm>
            <a:off x="1048540" y="1542955"/>
            <a:ext cx="8705059" cy="474701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venir LT Std 65 Medium" panose="020B0603020203020204" pitchFamily="34" charset="0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‒"/>
              <a:tabLst>
                <a:tab pos="228600" algn="l"/>
              </a:tabLst>
              <a:defRPr sz="1800" kern="1200">
                <a:solidFill>
                  <a:schemeClr val="tx2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 marL="8048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sz="1600" kern="1200">
                <a:solidFill>
                  <a:schemeClr val="tx2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3pPr>
            <a:lvl4pPr marL="1033463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4pPr>
            <a:lvl5pPr marL="1201738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v"/>
              <a:defRPr sz="1400" kern="1200">
                <a:solidFill>
                  <a:schemeClr val="accent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29ABE2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Activa</a:t>
            </a: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 panose="020B0603020203020204" pitchFamily="34" charset="0"/>
                <a:ea typeface="+mn-ea"/>
                <a:cs typeface="+mn-cs"/>
              </a:rPr>
              <a:t>, con el interés de hacer un aporte a la discusión en temas de Opinión Pública, ha decidido lanzar Pulso Ciudadano, un estudio de opinión. Utiliza una metodología de entrevistas online  por medio de un </a:t>
            </a: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Panel Online </a:t>
            </a: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 panose="020B0603020203020204" pitchFamily="34" charset="0"/>
                <a:ea typeface="+mn-ea"/>
                <a:cs typeface="+mn-cs"/>
              </a:rPr>
              <a:t>representativo a nivel nacional.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29ABE2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venir LT Std 65 Medium" panose="020B0603020203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29ABE2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 panose="020B0603020203020204" pitchFamily="34" charset="0"/>
                <a:ea typeface="+mn-ea"/>
                <a:cs typeface="+mn-cs"/>
              </a:rPr>
              <a:t>La muestra </a:t>
            </a: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 panose="020B0603020203020204" pitchFamily="34" charset="0"/>
                <a:ea typeface="+mn-ea"/>
                <a:cs typeface="+mn-cs"/>
              </a:rPr>
              <a:t>de </a:t>
            </a:r>
            <a:r>
              <a:rPr lang="es-CL" sz="1800" b="1" dirty="0"/>
              <a:t>30 de mayo al 8 de junio de Mayo 2022 </a:t>
            </a:r>
            <a:r>
              <a:rPr lang="es-CL" sz="1800" dirty="0"/>
              <a:t>es de </a:t>
            </a:r>
            <a:r>
              <a:rPr lang="es-CL" sz="1800" b="1" dirty="0">
                <a:latin typeface="Calibri" panose="020F0502020204030204" pitchFamily="34" charset="0"/>
                <a:cs typeface="Calibri" panose="020F0502020204030204" pitchFamily="34" charset="0"/>
              </a:rPr>
              <a:t>1026 </a:t>
            </a: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 panose="020B0603020203020204" pitchFamily="34" charset="0"/>
                <a:ea typeface="+mn-ea"/>
                <a:cs typeface="+mn-cs"/>
              </a:rPr>
              <a:t>casos con cobertura nacional.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29ABE2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venir LT Std 65 Medium" panose="020B0603020203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29ABE2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 panose="020B0603020203020204" pitchFamily="34" charset="0"/>
                <a:ea typeface="+mn-ea"/>
                <a:cs typeface="+mn-cs"/>
              </a:rPr>
              <a:t>Los temas estudiados son:</a:t>
            </a:r>
          </a:p>
          <a:p>
            <a:pPr marL="576263" marR="0" lvl="1" indent="-288925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9ABE2"/>
              </a:buClr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35 Light" panose="020B0402020203020204" pitchFamily="34" charset="0"/>
                <a:ea typeface="+mn-ea"/>
                <a:cs typeface="+mn-cs"/>
              </a:rPr>
              <a:t>Percepción de la situación económica del país.</a:t>
            </a:r>
          </a:p>
          <a:p>
            <a:pPr marL="576263" marR="0" lvl="1" indent="-288925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9ABE2"/>
              </a:buClr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35 Light" panose="020B0402020203020204" pitchFamily="34" charset="0"/>
                <a:ea typeface="+mn-ea"/>
                <a:cs typeface="+mn-cs"/>
              </a:rPr>
              <a:t>Principales problemas del país. </a:t>
            </a:r>
          </a:p>
          <a:p>
            <a:pPr marL="576263" marR="0" lvl="1" indent="-288925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9ABE2"/>
              </a:buClr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35 Light" panose="020B0402020203020204" pitchFamily="34" charset="0"/>
                <a:ea typeface="+mn-ea"/>
                <a:cs typeface="+mn-cs"/>
              </a:rPr>
              <a:t>Evaluación presidente y del Gobierno. </a:t>
            </a:r>
          </a:p>
          <a:p>
            <a:pPr marL="576263" marR="0" lvl="1" indent="-288925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9ABE2"/>
              </a:buClr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35 Light" panose="020B0402020203020204" pitchFamily="34" charset="0"/>
                <a:ea typeface="+mn-ea"/>
                <a:cs typeface="+mn-cs"/>
              </a:rPr>
              <a:t>COVID-19.</a:t>
            </a:r>
          </a:p>
          <a:p>
            <a:pPr marL="576263" marR="0" lvl="1" indent="-288925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9ABE2"/>
              </a:buClr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35 Light" panose="020B0402020203020204" pitchFamily="34" charset="0"/>
                <a:ea typeface="+mn-ea"/>
                <a:cs typeface="+mn-cs"/>
              </a:rPr>
              <a:t>Retiros AFP-CTS</a:t>
            </a:r>
          </a:p>
          <a:p>
            <a:pPr marL="576263" marR="0" lvl="1" indent="-288925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9ABE2"/>
              </a:buClr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35 Light" panose="020B0402020203020204" pitchFamily="34" charset="0"/>
                <a:ea typeface="+mn-ea"/>
                <a:cs typeface="+mn-cs"/>
              </a:rPr>
              <a:t>Viruela del mono</a:t>
            </a:r>
          </a:p>
          <a:p>
            <a:pPr marL="576263" marR="0" lvl="1" indent="-288925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9ABE2"/>
              </a:buClr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endParaRPr kumimoji="0" lang="es-CL" sz="14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venir LT Std 35 Light" panose="020B0402020203020204" pitchFamily="34" charset="0"/>
              <a:ea typeface="+mn-ea"/>
              <a:cs typeface="+mn-cs"/>
            </a:endParaRPr>
          </a:p>
          <a:p>
            <a:pPr marL="287323" marR="0" lvl="1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9ABE2"/>
              </a:buClr>
              <a:buSzPct val="100000"/>
              <a:buFont typeface="Arial" panose="020B0604020202020204" pitchFamily="34" charset="0"/>
              <a:buNone/>
              <a:tabLst>
                <a:tab pos="228600" algn="l"/>
              </a:tabLst>
              <a:defRPr/>
            </a:pPr>
            <a:endParaRPr kumimoji="0" lang="es-CL" sz="14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venir LT Std 35 Light" panose="020B0402020203020204" pitchFamily="34" charset="0"/>
              <a:ea typeface="+mn-ea"/>
              <a:cs typeface="+mn-cs"/>
            </a:endParaRPr>
          </a:p>
          <a:p>
            <a:pPr marL="576263" marR="0" lvl="1" indent="-288925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9ABE2"/>
              </a:buClr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venir LT Std 35 Light" panose="020B0402020203020204" pitchFamily="34" charset="0"/>
              <a:ea typeface="+mn-ea"/>
              <a:cs typeface="+mn-cs"/>
            </a:endParaRPr>
          </a:p>
          <a:p>
            <a:pPr marL="287323" marR="0" lvl="1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9ABE2"/>
              </a:buClr>
              <a:buSzPct val="100000"/>
              <a:buFont typeface="Arial" panose="020B0604020202020204" pitchFamily="34" charset="0"/>
              <a:buNone/>
              <a:tabLst>
                <a:tab pos="228600" algn="l"/>
              </a:tabLst>
              <a:defRPr/>
            </a:pP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venir LT Std 35 Light"/>
              <a:ea typeface="+mn-ea"/>
              <a:cs typeface="+mn-cs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E2DF9E-98FA-495E-AC7E-8D044A0A8895}"/>
              </a:ext>
            </a:extLst>
          </p:cNvPr>
          <p:cNvSpPr/>
          <p:nvPr/>
        </p:nvSpPr>
        <p:spPr>
          <a:xfrm>
            <a:off x="1048541" y="1324449"/>
            <a:ext cx="1452347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8500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AF6E4B50-3D78-489E-B675-BA510DA4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914" y="74450"/>
            <a:ext cx="10515600" cy="523874"/>
          </a:xfrm>
        </p:spPr>
        <p:txBody>
          <a:bodyPr>
            <a:noAutofit/>
          </a:bodyPr>
          <a:lstStyle/>
          <a:p>
            <a:r>
              <a:rPr lang="es-CL" sz="2400" dirty="0"/>
              <a:t>Percepción de </a:t>
            </a:r>
            <a:r>
              <a:rPr lang="es-CL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principales problemas del país - Apertura</a:t>
            </a:r>
            <a:br>
              <a:rPr lang="es-CL" dirty="0"/>
            </a:br>
            <a:endParaRPr lang="es-CL" dirty="0"/>
          </a:p>
        </p:txBody>
      </p:sp>
      <p:sp>
        <p:nvSpPr>
          <p:cNvPr id="8" name="10 Rectángulo">
            <a:extLst>
              <a:ext uri="{FF2B5EF4-FFF2-40B4-BE49-F238E27FC236}">
                <a16:creationId xmlns:a16="http://schemas.microsoft.com/office/drawing/2014/main" id="{9B324C4C-24A7-4E6C-8928-4EFAB27F9F3D}"/>
              </a:ext>
            </a:extLst>
          </p:cNvPr>
          <p:cNvSpPr/>
          <p:nvPr/>
        </p:nvSpPr>
        <p:spPr>
          <a:xfrm>
            <a:off x="3231560" y="-276999"/>
            <a:ext cx="82089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1200" i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EFCF3C23-6647-F064-A480-9AA57AB9D449}"/>
              </a:ext>
            </a:extLst>
          </p:cNvPr>
          <p:cNvSpPr txBox="1">
            <a:spLocks/>
          </p:cNvSpPr>
          <p:nvPr/>
        </p:nvSpPr>
        <p:spPr>
          <a:xfrm>
            <a:off x="-736142" y="6535359"/>
            <a:ext cx="7130473" cy="280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D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atos expresados en porcentajes (%). Sobre la Base del Total Entrevistas (N: 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1026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EM: +/-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3,1%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)</a:t>
            </a:r>
            <a:endParaRPr lang="es-CL" sz="10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</a:endParaRPr>
          </a:p>
        </p:txBody>
      </p:sp>
      <p:graphicFrame>
        <p:nvGraphicFramePr>
          <p:cNvPr id="39" name="Tabla 38">
            <a:extLst>
              <a:ext uri="{FF2B5EF4-FFF2-40B4-BE49-F238E27FC236}">
                <a16:creationId xmlns:a16="http://schemas.microsoft.com/office/drawing/2014/main" id="{5DCBA47D-9E85-C30B-1508-44EBD6D3DF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269145"/>
              </p:ext>
            </p:extLst>
          </p:nvPr>
        </p:nvGraphicFramePr>
        <p:xfrm>
          <a:off x="309914" y="538975"/>
          <a:ext cx="11549587" cy="5780050"/>
        </p:xfrm>
        <a:graphic>
          <a:graphicData uri="http://schemas.openxmlformats.org/drawingml/2006/table">
            <a:tbl>
              <a:tblPr/>
              <a:tblGrid>
                <a:gridCol w="947741">
                  <a:extLst>
                    <a:ext uri="{9D8B030D-6E8A-4147-A177-3AD203B41FA5}">
                      <a16:colId xmlns:a16="http://schemas.microsoft.com/office/drawing/2014/main" val="2340903494"/>
                    </a:ext>
                  </a:extLst>
                </a:gridCol>
                <a:gridCol w="481902">
                  <a:extLst>
                    <a:ext uri="{9D8B030D-6E8A-4147-A177-3AD203B41FA5}">
                      <a16:colId xmlns:a16="http://schemas.microsoft.com/office/drawing/2014/main" val="2049305636"/>
                    </a:ext>
                  </a:extLst>
                </a:gridCol>
                <a:gridCol w="481902">
                  <a:extLst>
                    <a:ext uri="{9D8B030D-6E8A-4147-A177-3AD203B41FA5}">
                      <a16:colId xmlns:a16="http://schemas.microsoft.com/office/drawing/2014/main" val="705812606"/>
                    </a:ext>
                  </a:extLst>
                </a:gridCol>
                <a:gridCol w="481902">
                  <a:extLst>
                    <a:ext uri="{9D8B030D-6E8A-4147-A177-3AD203B41FA5}">
                      <a16:colId xmlns:a16="http://schemas.microsoft.com/office/drawing/2014/main" val="3390317105"/>
                    </a:ext>
                  </a:extLst>
                </a:gridCol>
                <a:gridCol w="481902">
                  <a:extLst>
                    <a:ext uri="{9D8B030D-6E8A-4147-A177-3AD203B41FA5}">
                      <a16:colId xmlns:a16="http://schemas.microsoft.com/office/drawing/2014/main" val="908147800"/>
                    </a:ext>
                  </a:extLst>
                </a:gridCol>
                <a:gridCol w="481902">
                  <a:extLst>
                    <a:ext uri="{9D8B030D-6E8A-4147-A177-3AD203B41FA5}">
                      <a16:colId xmlns:a16="http://schemas.microsoft.com/office/drawing/2014/main" val="1837651119"/>
                    </a:ext>
                  </a:extLst>
                </a:gridCol>
                <a:gridCol w="481902">
                  <a:extLst>
                    <a:ext uri="{9D8B030D-6E8A-4147-A177-3AD203B41FA5}">
                      <a16:colId xmlns:a16="http://schemas.microsoft.com/office/drawing/2014/main" val="2187802643"/>
                    </a:ext>
                  </a:extLst>
                </a:gridCol>
                <a:gridCol w="481902">
                  <a:extLst>
                    <a:ext uri="{9D8B030D-6E8A-4147-A177-3AD203B41FA5}">
                      <a16:colId xmlns:a16="http://schemas.microsoft.com/office/drawing/2014/main" val="3614880152"/>
                    </a:ext>
                  </a:extLst>
                </a:gridCol>
                <a:gridCol w="481902">
                  <a:extLst>
                    <a:ext uri="{9D8B030D-6E8A-4147-A177-3AD203B41FA5}">
                      <a16:colId xmlns:a16="http://schemas.microsoft.com/office/drawing/2014/main" val="842375509"/>
                    </a:ext>
                  </a:extLst>
                </a:gridCol>
                <a:gridCol w="481902">
                  <a:extLst>
                    <a:ext uri="{9D8B030D-6E8A-4147-A177-3AD203B41FA5}">
                      <a16:colId xmlns:a16="http://schemas.microsoft.com/office/drawing/2014/main" val="2698273304"/>
                    </a:ext>
                  </a:extLst>
                </a:gridCol>
                <a:gridCol w="481902">
                  <a:extLst>
                    <a:ext uri="{9D8B030D-6E8A-4147-A177-3AD203B41FA5}">
                      <a16:colId xmlns:a16="http://schemas.microsoft.com/office/drawing/2014/main" val="337757053"/>
                    </a:ext>
                  </a:extLst>
                </a:gridCol>
                <a:gridCol w="481902">
                  <a:extLst>
                    <a:ext uri="{9D8B030D-6E8A-4147-A177-3AD203B41FA5}">
                      <a16:colId xmlns:a16="http://schemas.microsoft.com/office/drawing/2014/main" val="3490689900"/>
                    </a:ext>
                  </a:extLst>
                </a:gridCol>
                <a:gridCol w="481903">
                  <a:extLst>
                    <a:ext uri="{9D8B030D-6E8A-4147-A177-3AD203B41FA5}">
                      <a16:colId xmlns:a16="http://schemas.microsoft.com/office/drawing/2014/main" val="302633276"/>
                    </a:ext>
                  </a:extLst>
                </a:gridCol>
                <a:gridCol w="481903">
                  <a:extLst>
                    <a:ext uri="{9D8B030D-6E8A-4147-A177-3AD203B41FA5}">
                      <a16:colId xmlns:a16="http://schemas.microsoft.com/office/drawing/2014/main" val="865901380"/>
                    </a:ext>
                  </a:extLst>
                </a:gridCol>
                <a:gridCol w="481902">
                  <a:extLst>
                    <a:ext uri="{9D8B030D-6E8A-4147-A177-3AD203B41FA5}">
                      <a16:colId xmlns:a16="http://schemas.microsoft.com/office/drawing/2014/main" val="1562637765"/>
                    </a:ext>
                  </a:extLst>
                </a:gridCol>
                <a:gridCol w="481902">
                  <a:extLst>
                    <a:ext uri="{9D8B030D-6E8A-4147-A177-3AD203B41FA5}">
                      <a16:colId xmlns:a16="http://schemas.microsoft.com/office/drawing/2014/main" val="3440908493"/>
                    </a:ext>
                  </a:extLst>
                </a:gridCol>
                <a:gridCol w="481902">
                  <a:extLst>
                    <a:ext uri="{9D8B030D-6E8A-4147-A177-3AD203B41FA5}">
                      <a16:colId xmlns:a16="http://schemas.microsoft.com/office/drawing/2014/main" val="4002718714"/>
                    </a:ext>
                  </a:extLst>
                </a:gridCol>
                <a:gridCol w="481902">
                  <a:extLst>
                    <a:ext uri="{9D8B030D-6E8A-4147-A177-3AD203B41FA5}">
                      <a16:colId xmlns:a16="http://schemas.microsoft.com/office/drawing/2014/main" val="3737444929"/>
                    </a:ext>
                  </a:extLst>
                </a:gridCol>
                <a:gridCol w="481902">
                  <a:extLst>
                    <a:ext uri="{9D8B030D-6E8A-4147-A177-3AD203B41FA5}">
                      <a16:colId xmlns:a16="http://schemas.microsoft.com/office/drawing/2014/main" val="1106624661"/>
                    </a:ext>
                  </a:extLst>
                </a:gridCol>
                <a:gridCol w="481902">
                  <a:extLst>
                    <a:ext uri="{9D8B030D-6E8A-4147-A177-3AD203B41FA5}">
                      <a16:colId xmlns:a16="http://schemas.microsoft.com/office/drawing/2014/main" val="490415233"/>
                    </a:ext>
                  </a:extLst>
                </a:gridCol>
                <a:gridCol w="481902">
                  <a:extLst>
                    <a:ext uri="{9D8B030D-6E8A-4147-A177-3AD203B41FA5}">
                      <a16:colId xmlns:a16="http://schemas.microsoft.com/office/drawing/2014/main" val="2858302387"/>
                    </a:ext>
                  </a:extLst>
                </a:gridCol>
                <a:gridCol w="481902">
                  <a:extLst>
                    <a:ext uri="{9D8B030D-6E8A-4147-A177-3AD203B41FA5}">
                      <a16:colId xmlns:a16="http://schemas.microsoft.com/office/drawing/2014/main" val="1505109976"/>
                    </a:ext>
                  </a:extLst>
                </a:gridCol>
                <a:gridCol w="481902">
                  <a:extLst>
                    <a:ext uri="{9D8B030D-6E8A-4147-A177-3AD203B41FA5}">
                      <a16:colId xmlns:a16="http://schemas.microsoft.com/office/drawing/2014/main" val="987058320"/>
                    </a:ext>
                  </a:extLst>
                </a:gridCol>
              </a:tblGrid>
              <a:tr h="128498">
                <a:tc rowSpan="2">
                  <a:txBody>
                    <a:bodyPr/>
                    <a:lstStyle/>
                    <a:p>
                      <a:pPr algn="ctr" fontAlgn="b"/>
                      <a:endParaRPr lang="es-CL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67" marR="3167" marT="316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3167" marR="3167" marT="31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GSE</a:t>
                      </a:r>
                    </a:p>
                  </a:txBody>
                  <a:tcPr marL="3167" marR="3167" marT="31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EDAD</a:t>
                      </a:r>
                    </a:p>
                  </a:txBody>
                  <a:tcPr marL="3167" marR="3167" marT="31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SEXO</a:t>
                      </a:r>
                    </a:p>
                  </a:txBody>
                  <a:tcPr marL="3167" marR="3167" marT="31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ZONA</a:t>
                      </a:r>
                    </a:p>
                  </a:txBody>
                  <a:tcPr marL="3167" marR="3167" marT="31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Posición Política </a:t>
                      </a:r>
                    </a:p>
                  </a:txBody>
                  <a:tcPr marL="3167" marR="3167" marT="31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Posición Frente al gobierno</a:t>
                      </a:r>
                    </a:p>
                  </a:txBody>
                  <a:tcPr marL="3167" marR="3167" marT="31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853976"/>
                  </a:ext>
                </a:extLst>
              </a:tr>
              <a:tr h="337829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3167" marR="3167" marT="31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3167" marR="3167" marT="31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167" marR="3167" marT="31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3167" marR="3167" marT="31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18-29</a:t>
                      </a:r>
                    </a:p>
                  </a:txBody>
                  <a:tcPr marL="3167" marR="3167" marT="31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30-44</a:t>
                      </a:r>
                    </a:p>
                  </a:txBody>
                  <a:tcPr marL="3167" marR="3167" marT="31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45-59</a:t>
                      </a:r>
                    </a:p>
                  </a:txBody>
                  <a:tcPr marL="3167" marR="3167" marT="31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60-80</a:t>
                      </a:r>
                    </a:p>
                  </a:txBody>
                  <a:tcPr marL="3167" marR="3167" marT="31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Hombre</a:t>
                      </a:r>
                    </a:p>
                  </a:txBody>
                  <a:tcPr marL="3167" marR="3167" marT="31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Mujer</a:t>
                      </a:r>
                    </a:p>
                  </a:txBody>
                  <a:tcPr marL="3167" marR="3167" marT="31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NORTE</a:t>
                      </a:r>
                    </a:p>
                  </a:txBody>
                  <a:tcPr marL="3167" marR="3167" marT="31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CENTRO</a:t>
                      </a:r>
                    </a:p>
                  </a:txBody>
                  <a:tcPr marL="3167" marR="3167" marT="31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Izquierda</a:t>
                      </a:r>
                    </a:p>
                  </a:txBody>
                  <a:tcPr marL="3167" marR="3167" marT="31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Centro</a:t>
                      </a:r>
                    </a:p>
                  </a:txBody>
                  <a:tcPr marL="3167" marR="3167" marT="31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Derecha</a:t>
                      </a:r>
                    </a:p>
                  </a:txBody>
                  <a:tcPr marL="3167" marR="3167" marT="31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Sin Posición Política</a:t>
                      </a:r>
                    </a:p>
                  </a:txBody>
                  <a:tcPr marL="3167" marR="3167" marT="31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 sé</a:t>
                      </a:r>
                    </a:p>
                  </a:txBody>
                  <a:tcPr marL="3167" marR="3167" marT="31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Partidario</a:t>
                      </a:r>
                    </a:p>
                  </a:txBody>
                  <a:tcPr marL="3167" marR="3167" marT="31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Indep.</a:t>
                      </a:r>
                    </a:p>
                  </a:txBody>
                  <a:tcPr marL="3167" marR="3167" marT="31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Opositor</a:t>
                      </a:r>
                    </a:p>
                  </a:txBody>
                  <a:tcPr marL="3167" marR="3167" marT="31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NS/NR</a:t>
                      </a:r>
                    </a:p>
                  </a:txBody>
                  <a:tcPr marL="3167" marR="3167" marT="31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922808"/>
                  </a:ext>
                </a:extLst>
              </a:tr>
              <a:tr h="118621">
                <a:tc>
                  <a:txBody>
                    <a:bodyPr/>
                    <a:lstStyle/>
                    <a:p>
                      <a:pPr algn="l" fontAlgn="b">
                        <a:defRPr/>
                      </a:pPr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Corrupción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s-E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213986"/>
                  </a:ext>
                </a:extLst>
              </a:tr>
              <a:tr h="230264">
                <a:tc>
                  <a:txBody>
                    <a:bodyPr/>
                    <a:lstStyle/>
                    <a:p>
                      <a:pPr algn="l" fontAlgn="b">
                        <a:defRPr/>
                      </a:pPr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Inseguridad Pública / Delincuencia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s-E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001164"/>
                  </a:ext>
                </a:extLst>
              </a:tr>
              <a:tr h="230264">
                <a:tc>
                  <a:txBody>
                    <a:bodyPr/>
                    <a:lstStyle/>
                    <a:p>
                      <a:pPr algn="l" fontAlgn="b">
                        <a:defRPr/>
                      </a:pPr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Inflación / Alza de precios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s-E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452095"/>
                  </a:ext>
                </a:extLst>
              </a:tr>
              <a:tr h="167042">
                <a:tc>
                  <a:txBody>
                    <a:bodyPr/>
                    <a:lstStyle/>
                    <a:p>
                      <a:pPr algn="l" fontAlgn="b">
                        <a:defRPr/>
                      </a:pPr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Desempleo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s-E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026905"/>
                  </a:ext>
                </a:extLst>
              </a:tr>
              <a:tr h="167042">
                <a:tc>
                  <a:txBody>
                    <a:bodyPr/>
                    <a:lstStyle/>
                    <a:p>
                      <a:pPr algn="l" fontAlgn="b">
                        <a:defRPr/>
                      </a:pPr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Economía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129872"/>
                  </a:ext>
                </a:extLst>
              </a:tr>
              <a:tr h="16704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s-ES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Pobreza	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s-E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526115"/>
                  </a:ext>
                </a:extLst>
              </a:tr>
              <a:tr h="16704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s-ES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Gestión del gobierno	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s-E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745165"/>
                  </a:ext>
                </a:extLst>
              </a:tr>
              <a:tr h="16704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s-ES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Estabilidad Política	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531106"/>
                  </a:ext>
                </a:extLst>
              </a:tr>
              <a:tr h="167042">
                <a:tc>
                  <a:txBody>
                    <a:bodyPr/>
                    <a:lstStyle/>
                    <a:p>
                      <a:pPr algn="l" fontAlgn="b">
                        <a:defRPr/>
                      </a:pPr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Sueldos bajos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s-E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04023"/>
                  </a:ext>
                </a:extLst>
              </a:tr>
              <a:tr h="230264">
                <a:tc>
                  <a:txBody>
                    <a:bodyPr/>
                    <a:lstStyle/>
                    <a:p>
                      <a:pPr algn="l" fontAlgn="b">
                        <a:defRPr/>
                      </a:pPr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Justicia/El sistema judicial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587472"/>
                  </a:ext>
                </a:extLst>
              </a:tr>
              <a:tr h="230264">
                <a:tc>
                  <a:txBody>
                    <a:bodyPr/>
                    <a:lstStyle/>
                    <a:p>
                      <a:pPr algn="l" fontAlgn="b">
                        <a:defRPr/>
                      </a:pPr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Violencia contra la mujer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936307"/>
                  </a:ext>
                </a:extLst>
              </a:tr>
              <a:tr h="230264">
                <a:tc>
                  <a:txBody>
                    <a:bodyPr/>
                    <a:lstStyle/>
                    <a:p>
                      <a:pPr algn="l" fontAlgn="b">
                        <a:defRPr/>
                      </a:pPr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de educación del país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884337"/>
                  </a:ext>
                </a:extLst>
              </a:tr>
              <a:tr h="167042">
                <a:tc>
                  <a:txBody>
                    <a:bodyPr/>
                    <a:lstStyle/>
                    <a:p>
                      <a:pPr algn="l" fontAlgn="b">
                        <a:defRPr/>
                      </a:pPr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Acceso a salud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578862"/>
                  </a:ext>
                </a:extLst>
              </a:tr>
              <a:tr h="167042">
                <a:tc>
                  <a:txBody>
                    <a:bodyPr/>
                    <a:lstStyle/>
                    <a:p>
                      <a:pPr algn="l" fontAlgn="b">
                        <a:defRPr/>
                      </a:pPr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Inmigración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936396"/>
                  </a:ext>
                </a:extLst>
              </a:tr>
              <a:tr h="230264">
                <a:tc>
                  <a:txBody>
                    <a:bodyPr/>
                    <a:lstStyle/>
                    <a:p>
                      <a:pPr algn="l" fontAlgn="b">
                        <a:defRPr/>
                      </a:pPr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Desigualdad / Distribución ingreso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166850"/>
                  </a:ext>
                </a:extLst>
              </a:tr>
              <a:tr h="167042">
                <a:tc>
                  <a:txBody>
                    <a:bodyPr/>
                    <a:lstStyle/>
                    <a:p>
                      <a:pPr algn="l" fontAlgn="b">
                        <a:defRPr/>
                      </a:pPr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pensiones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715790"/>
                  </a:ext>
                </a:extLst>
              </a:tr>
              <a:tr h="167042">
                <a:tc>
                  <a:txBody>
                    <a:bodyPr/>
                    <a:lstStyle/>
                    <a:p>
                      <a:pPr algn="l" fontAlgn="b">
                        <a:defRPr/>
                      </a:pPr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Terrorismo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94091"/>
                  </a:ext>
                </a:extLst>
              </a:tr>
              <a:tr h="230264">
                <a:tc>
                  <a:txBody>
                    <a:bodyPr/>
                    <a:lstStyle/>
                    <a:p>
                      <a:pPr algn="l" fontAlgn="b">
                        <a:defRPr/>
                      </a:pPr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Respeto a derechos humanos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549717"/>
                  </a:ext>
                </a:extLst>
              </a:tr>
              <a:tr h="230264">
                <a:tc>
                  <a:txBody>
                    <a:bodyPr/>
                    <a:lstStyle/>
                    <a:p>
                      <a:pPr algn="l" fontAlgn="b">
                        <a:defRPr/>
                      </a:pPr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Relaciones internacionales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s-E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494251"/>
                  </a:ext>
                </a:extLst>
              </a:tr>
              <a:tr h="230264">
                <a:tc>
                  <a:txBody>
                    <a:bodyPr/>
                    <a:lstStyle/>
                    <a:p>
                      <a:pPr algn="l" fontAlgn="b">
                        <a:defRPr/>
                      </a:pPr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Transporte público deficiente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226394"/>
                  </a:ext>
                </a:extLst>
              </a:tr>
              <a:tr h="167042">
                <a:tc>
                  <a:txBody>
                    <a:bodyPr/>
                    <a:lstStyle/>
                    <a:p>
                      <a:pPr algn="l" fontAlgn="b">
                        <a:defRPr/>
                      </a:pPr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Narcotráfico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592821"/>
                  </a:ext>
                </a:extLst>
              </a:tr>
              <a:tr h="167042">
                <a:tc>
                  <a:txBody>
                    <a:bodyPr/>
                    <a:lstStyle/>
                    <a:p>
                      <a:pPr algn="l" fontAlgn="b">
                        <a:defRPr/>
                      </a:pPr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Acceso a vivienda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440626"/>
                  </a:ext>
                </a:extLst>
              </a:tr>
              <a:tr h="230264">
                <a:tc>
                  <a:txBody>
                    <a:bodyPr/>
                    <a:lstStyle/>
                    <a:p>
                      <a:pPr algn="l" fontAlgn="ctr">
                        <a:defRPr/>
                      </a:pPr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Cuidado ambiente / Naturaleza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179983"/>
                  </a:ext>
                </a:extLst>
              </a:tr>
              <a:tr h="185346">
                <a:tc>
                  <a:txBody>
                    <a:bodyPr/>
                    <a:lstStyle/>
                    <a:p>
                      <a:pPr algn="l" fontAlgn="ctr">
                        <a:defRPr/>
                      </a:pPr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Sequía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063432"/>
                  </a:ext>
                </a:extLst>
              </a:tr>
              <a:tr h="185346">
                <a:tc>
                  <a:txBody>
                    <a:bodyPr/>
                    <a:lstStyle/>
                    <a:p>
                      <a:pPr algn="l" fontAlgn="ctr">
                        <a:defRPr/>
                      </a:pPr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Tráfico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813911"/>
                  </a:ext>
                </a:extLst>
              </a:tr>
              <a:tr h="230264">
                <a:tc>
                  <a:txBody>
                    <a:bodyPr/>
                    <a:lstStyle/>
                    <a:p>
                      <a:pPr algn="l" fontAlgn="ctr">
                        <a:defRPr/>
                      </a:pPr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Relación pueblos originarios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s-E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96394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64371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11ECF3-924A-FC44-8233-226FAA9481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CL" dirty="0"/>
              <a:t>Preocupación frente al COVID</a:t>
            </a:r>
            <a:endParaRPr lang="es-C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419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2C38CD-925E-8E47-AB8C-61787CCBFD39}"/>
              </a:ext>
            </a:extLst>
          </p:cNvPr>
          <p:cNvSpPr/>
          <p:nvPr/>
        </p:nvSpPr>
        <p:spPr>
          <a:xfrm>
            <a:off x="7666836" y="3990068"/>
            <a:ext cx="96360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pic>
        <p:nvPicPr>
          <p:cNvPr id="7" name="Marcador de posición de imagen 6" descr="Una multitud de gente&#10;&#10;Descripción generada automáticamente">
            <a:extLst>
              <a:ext uri="{FF2B5EF4-FFF2-40B4-BE49-F238E27FC236}">
                <a16:creationId xmlns:a16="http://schemas.microsoft.com/office/drawing/2014/main" id="{C6BA120E-35FA-4DAE-B40D-EDB997E4D94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alphaModFix/>
          </a:blip>
          <a:srcRect l="21439" r="21439"/>
          <a:stretch/>
        </p:blipFill>
        <p:spPr>
          <a:xfrm>
            <a:off x="0" y="0"/>
            <a:ext cx="7156450" cy="675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122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31 Gráfico">
            <a:extLst>
              <a:ext uri="{FF2B5EF4-FFF2-40B4-BE49-F238E27FC236}">
                <a16:creationId xmlns:a16="http://schemas.microsoft.com/office/drawing/2014/main" id="{D763E11A-67F9-3CA2-8211-91D909C83C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6765360"/>
              </p:ext>
            </p:extLst>
          </p:nvPr>
        </p:nvGraphicFramePr>
        <p:xfrm>
          <a:off x="332489" y="918010"/>
          <a:ext cx="6058151" cy="506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95FF5A88-8036-A44F-13D4-C3A6F7D650C7}"/>
              </a:ext>
            </a:extLst>
          </p:cNvPr>
          <p:cNvSpPr txBox="1">
            <a:spLocks/>
          </p:cNvSpPr>
          <p:nvPr/>
        </p:nvSpPr>
        <p:spPr>
          <a:xfrm>
            <a:off x="224316" y="393073"/>
            <a:ext cx="7056015" cy="5232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>
                <a:ln w="0"/>
                <a:solidFill>
                  <a:schemeClr val="tx2"/>
                </a:solidFill>
                <a:effectLst/>
                <a:latin typeface="Avenir LT Std 65 Medium" panose="020B0603020203020204" pitchFamily="34" charset="0"/>
                <a:ea typeface="+mj-ea"/>
                <a:cs typeface="+mj-cs"/>
              </a:defRPr>
            </a:lvl1pPr>
          </a:lstStyle>
          <a:p>
            <a:r>
              <a:rPr lang="es-ES_tradnl" sz="2400" b="1"/>
              <a:t>Preocupación con el Coronavirus en Perú</a:t>
            </a:r>
            <a:endParaRPr lang="es-ES_tradnl" sz="2400" b="1" dirty="0"/>
          </a:p>
        </p:txBody>
      </p:sp>
      <p:sp>
        <p:nvSpPr>
          <p:cNvPr id="5" name="7 Rectángulo">
            <a:extLst>
              <a:ext uri="{FF2B5EF4-FFF2-40B4-BE49-F238E27FC236}">
                <a16:creationId xmlns:a16="http://schemas.microsoft.com/office/drawing/2014/main" id="{1EA5216D-FDB7-03B5-96A9-0996DF33CE51}"/>
              </a:ext>
            </a:extLst>
          </p:cNvPr>
          <p:cNvSpPr/>
          <p:nvPr/>
        </p:nvSpPr>
        <p:spPr>
          <a:xfrm>
            <a:off x="6531430" y="1006202"/>
            <a:ext cx="3992570" cy="2308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APERTURA POR SEGMENTOS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1E6C6C6-008B-BB1B-8545-38F3FDD00412}"/>
              </a:ext>
            </a:extLst>
          </p:cNvPr>
          <p:cNvSpPr txBox="1"/>
          <p:nvPr/>
        </p:nvSpPr>
        <p:spPr>
          <a:xfrm>
            <a:off x="10787589" y="2252919"/>
            <a:ext cx="6200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GSE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498F3EB-E220-2316-EDCD-CC1080F4EDB1}"/>
              </a:ext>
            </a:extLst>
          </p:cNvPr>
          <p:cNvSpPr txBox="1"/>
          <p:nvPr/>
        </p:nvSpPr>
        <p:spPr>
          <a:xfrm>
            <a:off x="10761750" y="2821503"/>
            <a:ext cx="7682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EDAD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32A0978-B439-DD88-11A9-56140694725B}"/>
              </a:ext>
            </a:extLst>
          </p:cNvPr>
          <p:cNvSpPr txBox="1"/>
          <p:nvPr/>
        </p:nvSpPr>
        <p:spPr>
          <a:xfrm>
            <a:off x="10777780" y="3505503"/>
            <a:ext cx="7439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SEXO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94A7996-0546-2A79-667B-CCB14C6FFA85}"/>
              </a:ext>
            </a:extLst>
          </p:cNvPr>
          <p:cNvSpPr txBox="1"/>
          <p:nvPr/>
        </p:nvSpPr>
        <p:spPr>
          <a:xfrm>
            <a:off x="10777780" y="4108143"/>
            <a:ext cx="7925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ZONA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473106F-4AA3-AD2A-AA15-EE475A520EFE}"/>
              </a:ext>
            </a:extLst>
          </p:cNvPr>
          <p:cNvSpPr txBox="1"/>
          <p:nvPr/>
        </p:nvSpPr>
        <p:spPr>
          <a:xfrm>
            <a:off x="10766885" y="4941616"/>
            <a:ext cx="1159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TENDENCIA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POLÍTICA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632BF73-87FA-0E16-184E-8AC25BDCB1E2}"/>
              </a:ext>
            </a:extLst>
          </p:cNvPr>
          <p:cNvSpPr txBox="1"/>
          <p:nvPr/>
        </p:nvSpPr>
        <p:spPr>
          <a:xfrm>
            <a:off x="10787589" y="5664905"/>
            <a:ext cx="10719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POSICIÓN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ANTE EL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GOBIERNO</a:t>
            </a:r>
          </a:p>
        </p:txBody>
      </p:sp>
      <p:sp>
        <p:nvSpPr>
          <p:cNvPr id="18" name="Marcador de texto 3">
            <a:extLst>
              <a:ext uri="{FF2B5EF4-FFF2-40B4-BE49-F238E27FC236}">
                <a16:creationId xmlns:a16="http://schemas.microsoft.com/office/drawing/2014/main" id="{8AEE1ED9-8637-4AA9-41E9-DC22B6A647C0}"/>
              </a:ext>
            </a:extLst>
          </p:cNvPr>
          <p:cNvSpPr txBox="1">
            <a:spLocks/>
          </p:cNvSpPr>
          <p:nvPr/>
        </p:nvSpPr>
        <p:spPr>
          <a:xfrm>
            <a:off x="479425" y="986963"/>
            <a:ext cx="6652895" cy="4735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venir LT Std 65 Medium" panose="020B0603020203020204" pitchFamily="34" charset="0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‒"/>
              <a:tabLst>
                <a:tab pos="228600" algn="l"/>
              </a:tabLst>
              <a:defRPr sz="1800" kern="1200">
                <a:solidFill>
                  <a:schemeClr val="tx2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 marL="8048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sz="1600" kern="1200">
                <a:solidFill>
                  <a:schemeClr val="tx2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3pPr>
            <a:lvl4pPr marL="1033463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4pPr>
            <a:lvl5pPr marL="1201738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v"/>
              <a:defRPr sz="1400" kern="1200">
                <a:solidFill>
                  <a:schemeClr val="accent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ts val="900"/>
            </a:pPr>
            <a:r>
              <a:rPr lang="es-CL" sz="1500" dirty="0">
                <a:solidFill>
                  <a:prstClr val="white">
                    <a:lumMod val="50000"/>
                  </a:prstClr>
                </a:solidFill>
                <a:latin typeface="Avenir LT Std 35 Light"/>
              </a:rPr>
              <a:t>¿Qué tan preocupado/a estás con el coronavirus en Perú?</a:t>
            </a:r>
          </a:p>
          <a:p>
            <a:endParaRPr lang="es-CL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DE6F60B-341E-2C97-ECD8-69659E9CA553}"/>
              </a:ext>
            </a:extLst>
          </p:cNvPr>
          <p:cNvSpPr txBox="1">
            <a:spLocks/>
          </p:cNvSpPr>
          <p:nvPr/>
        </p:nvSpPr>
        <p:spPr>
          <a:xfrm>
            <a:off x="748145" y="6365460"/>
            <a:ext cx="7130473" cy="280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D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atos expresados en porcentajes (%). Sobre la Base del Total Entrevistas (N: 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1026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EM: +/-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3,1%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)</a:t>
            </a:r>
            <a:endParaRPr lang="es-CL" sz="10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</a:endParaRPr>
          </a:p>
        </p:txBody>
      </p:sp>
      <p:graphicFrame>
        <p:nvGraphicFramePr>
          <p:cNvPr id="20" name="Tabla 2">
            <a:extLst>
              <a:ext uri="{FF2B5EF4-FFF2-40B4-BE49-F238E27FC236}">
                <a16:creationId xmlns:a16="http://schemas.microsoft.com/office/drawing/2014/main" id="{539E34D6-FF77-D884-1A97-213A10008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074241"/>
              </p:ext>
            </p:extLst>
          </p:nvPr>
        </p:nvGraphicFramePr>
        <p:xfrm>
          <a:off x="5347854" y="3620919"/>
          <a:ext cx="215781" cy="1017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781">
                  <a:extLst>
                    <a:ext uri="{9D8B030D-6E8A-4147-A177-3AD203B41FA5}">
                      <a16:colId xmlns:a16="http://schemas.microsoft.com/office/drawing/2014/main" val="2214879043"/>
                    </a:ext>
                  </a:extLst>
                </a:gridCol>
              </a:tblGrid>
              <a:tr h="1017068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b="1" dirty="0">
                          <a:solidFill>
                            <a:srgbClr val="0000FF"/>
                          </a:solidFill>
                        </a:rPr>
                        <a:t>↑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568430"/>
                  </a:ext>
                </a:extLst>
              </a:tr>
            </a:tbl>
          </a:graphicData>
        </a:graphic>
      </p:graphicFrame>
      <p:graphicFrame>
        <p:nvGraphicFramePr>
          <p:cNvPr id="21" name="48 Gráfico">
            <a:extLst>
              <a:ext uri="{FF2B5EF4-FFF2-40B4-BE49-F238E27FC236}">
                <a16:creationId xmlns:a16="http://schemas.microsoft.com/office/drawing/2014/main" id="{35CBBD3C-BF5A-FED6-35B3-FF2C1F53C5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5988483"/>
              </p:ext>
            </p:extLst>
          </p:nvPr>
        </p:nvGraphicFramePr>
        <p:xfrm>
          <a:off x="6788726" y="959616"/>
          <a:ext cx="4174837" cy="5322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41875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11ECF3-924A-FC44-8233-226FAA9481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CL" dirty="0"/>
              <a:t>Viruela del mono</a:t>
            </a:r>
            <a:endParaRPr lang="es-C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419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2C38CD-925E-8E47-AB8C-61787CCBFD39}"/>
              </a:ext>
            </a:extLst>
          </p:cNvPr>
          <p:cNvSpPr/>
          <p:nvPr/>
        </p:nvSpPr>
        <p:spPr>
          <a:xfrm>
            <a:off x="7666836" y="3990068"/>
            <a:ext cx="96360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/>
              <a:ea typeface="+mn-ea"/>
              <a:cs typeface="+mn-cs"/>
            </a:endParaRPr>
          </a:p>
        </p:txBody>
      </p:sp>
      <p:pic>
        <p:nvPicPr>
          <p:cNvPr id="5" name="Marcador de posición de imagen 4" descr="Imagen que contiene interior, tabla, cuarto, cama&#10;&#10;Descripción generada automáticamente">
            <a:extLst>
              <a:ext uri="{FF2B5EF4-FFF2-40B4-BE49-F238E27FC236}">
                <a16:creationId xmlns:a16="http://schemas.microsoft.com/office/drawing/2014/main" id="{8FD47345-8678-2FEA-6311-DAB1C26CE9E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9" r="102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08225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31 Gráfico">
            <a:extLst>
              <a:ext uri="{FF2B5EF4-FFF2-40B4-BE49-F238E27FC236}">
                <a16:creationId xmlns:a16="http://schemas.microsoft.com/office/drawing/2014/main" id="{D763E11A-67F9-3CA2-8211-91D909C83C85}"/>
              </a:ext>
            </a:extLst>
          </p:cNvPr>
          <p:cNvGraphicFramePr/>
          <p:nvPr/>
        </p:nvGraphicFramePr>
        <p:xfrm>
          <a:off x="332489" y="918010"/>
          <a:ext cx="6058151" cy="506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95FF5A88-8036-A44F-13D4-C3A6F7D650C7}"/>
              </a:ext>
            </a:extLst>
          </p:cNvPr>
          <p:cNvSpPr txBox="1">
            <a:spLocks/>
          </p:cNvSpPr>
          <p:nvPr/>
        </p:nvSpPr>
        <p:spPr>
          <a:xfrm>
            <a:off x="224316" y="393073"/>
            <a:ext cx="7056015" cy="5232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>
                <a:ln w="0"/>
                <a:solidFill>
                  <a:schemeClr val="tx2"/>
                </a:solidFill>
                <a:effectLst/>
                <a:latin typeface="Avenir LT Std 65 Medium" panose="020B0603020203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>
                <a:ln w="0"/>
                <a:solidFill>
                  <a:srgbClr val="5E5E5E"/>
                </a:solidFill>
                <a:effectLst/>
                <a:uLnTx/>
                <a:uFillTx/>
                <a:latin typeface="Avenir LT Std 65 Medium" panose="020B0603020203020204" pitchFamily="34" charset="0"/>
                <a:ea typeface="+mj-ea"/>
                <a:cs typeface="+mj-cs"/>
              </a:rPr>
              <a:t>Preocupación con el Coronavirus en Perú</a:t>
            </a:r>
            <a:endParaRPr kumimoji="0" lang="es-ES_tradnl" sz="2400" b="1" i="0" u="none" strike="noStrike" kern="1200" cap="none" spc="0" normalizeH="0" baseline="0" noProof="0" dirty="0">
              <a:ln w="0"/>
              <a:solidFill>
                <a:srgbClr val="5E5E5E"/>
              </a:solidFill>
              <a:effectLst/>
              <a:uLnTx/>
              <a:uFillTx/>
              <a:latin typeface="Avenir LT Std 65 Medium" panose="020B0603020203020204" pitchFamily="34" charset="0"/>
              <a:ea typeface="+mj-ea"/>
              <a:cs typeface="+mj-cs"/>
            </a:endParaRPr>
          </a:p>
        </p:txBody>
      </p:sp>
      <p:sp>
        <p:nvSpPr>
          <p:cNvPr id="5" name="7 Rectángulo">
            <a:extLst>
              <a:ext uri="{FF2B5EF4-FFF2-40B4-BE49-F238E27FC236}">
                <a16:creationId xmlns:a16="http://schemas.microsoft.com/office/drawing/2014/main" id="{1EA5216D-FDB7-03B5-96A9-0996DF33CE51}"/>
              </a:ext>
            </a:extLst>
          </p:cNvPr>
          <p:cNvSpPr/>
          <p:nvPr/>
        </p:nvSpPr>
        <p:spPr>
          <a:xfrm>
            <a:off x="6531430" y="1006202"/>
            <a:ext cx="3992570" cy="2308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APERTURA POR SEGMENTOS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1E6C6C6-008B-BB1B-8545-38F3FDD00412}"/>
              </a:ext>
            </a:extLst>
          </p:cNvPr>
          <p:cNvSpPr txBox="1"/>
          <p:nvPr/>
        </p:nvSpPr>
        <p:spPr>
          <a:xfrm>
            <a:off x="10787589" y="2252919"/>
            <a:ext cx="6200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GSE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498F3EB-E220-2316-EDCD-CC1080F4EDB1}"/>
              </a:ext>
            </a:extLst>
          </p:cNvPr>
          <p:cNvSpPr txBox="1"/>
          <p:nvPr/>
        </p:nvSpPr>
        <p:spPr>
          <a:xfrm>
            <a:off x="10761750" y="2821503"/>
            <a:ext cx="7682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EDAD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32A0978-B439-DD88-11A9-56140694725B}"/>
              </a:ext>
            </a:extLst>
          </p:cNvPr>
          <p:cNvSpPr txBox="1"/>
          <p:nvPr/>
        </p:nvSpPr>
        <p:spPr>
          <a:xfrm>
            <a:off x="10777780" y="3505503"/>
            <a:ext cx="7439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SEXO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94A7996-0546-2A79-667B-CCB14C6FFA85}"/>
              </a:ext>
            </a:extLst>
          </p:cNvPr>
          <p:cNvSpPr txBox="1"/>
          <p:nvPr/>
        </p:nvSpPr>
        <p:spPr>
          <a:xfrm>
            <a:off x="10777780" y="4108143"/>
            <a:ext cx="7925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ZONA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473106F-4AA3-AD2A-AA15-EE475A520EFE}"/>
              </a:ext>
            </a:extLst>
          </p:cNvPr>
          <p:cNvSpPr txBox="1"/>
          <p:nvPr/>
        </p:nvSpPr>
        <p:spPr>
          <a:xfrm>
            <a:off x="10766885" y="4941616"/>
            <a:ext cx="1159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TENDENCIA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POLÍTICA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632BF73-87FA-0E16-184E-8AC25BDCB1E2}"/>
              </a:ext>
            </a:extLst>
          </p:cNvPr>
          <p:cNvSpPr txBox="1"/>
          <p:nvPr/>
        </p:nvSpPr>
        <p:spPr>
          <a:xfrm>
            <a:off x="10787589" y="5664905"/>
            <a:ext cx="10719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POSICIÓN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ANTE EL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venir LT Std 65 Medium" panose="020B0603020203020204"/>
                <a:ea typeface="+mn-ea"/>
                <a:cs typeface="+mn-cs"/>
              </a:rPr>
              <a:t>GOBIERNO</a:t>
            </a:r>
          </a:p>
        </p:txBody>
      </p:sp>
      <p:sp>
        <p:nvSpPr>
          <p:cNvPr id="18" name="Marcador de texto 3">
            <a:extLst>
              <a:ext uri="{FF2B5EF4-FFF2-40B4-BE49-F238E27FC236}">
                <a16:creationId xmlns:a16="http://schemas.microsoft.com/office/drawing/2014/main" id="{8AEE1ED9-8637-4AA9-41E9-DC22B6A647C0}"/>
              </a:ext>
            </a:extLst>
          </p:cNvPr>
          <p:cNvSpPr txBox="1">
            <a:spLocks/>
          </p:cNvSpPr>
          <p:nvPr/>
        </p:nvSpPr>
        <p:spPr>
          <a:xfrm>
            <a:off x="479425" y="986963"/>
            <a:ext cx="6652895" cy="4735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venir LT Std 65 Medium" panose="020B0603020203020204" pitchFamily="34" charset="0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‒"/>
              <a:tabLst>
                <a:tab pos="228600" algn="l"/>
              </a:tabLst>
              <a:defRPr sz="1800" kern="1200">
                <a:solidFill>
                  <a:schemeClr val="tx2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 marL="8048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sz="1600" kern="1200">
                <a:solidFill>
                  <a:schemeClr val="tx2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3pPr>
            <a:lvl4pPr marL="1033463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4pPr>
            <a:lvl5pPr marL="1201738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v"/>
              <a:defRPr sz="1400" kern="1200">
                <a:solidFill>
                  <a:schemeClr val="accent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ABE2"/>
              </a:buClr>
              <a:buSzPts val="900"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venir LT Std 35 Light"/>
                <a:ea typeface="+mn-ea"/>
                <a:cs typeface="+mn-cs"/>
              </a:rPr>
              <a:t>¿Qué tan preocupado/a estás con la viruela del mono en el Perú?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ABE2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es-CL" sz="20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venir LT Std 65 Medium" panose="020B0603020203020204" pitchFamily="34" charset="0"/>
              <a:ea typeface="+mn-ea"/>
              <a:cs typeface="+mn-cs"/>
            </a:endParaRP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DE6F60B-341E-2C97-ECD8-69659E9CA553}"/>
              </a:ext>
            </a:extLst>
          </p:cNvPr>
          <p:cNvSpPr txBox="1">
            <a:spLocks/>
          </p:cNvSpPr>
          <p:nvPr/>
        </p:nvSpPr>
        <p:spPr>
          <a:xfrm>
            <a:off x="748145" y="6365460"/>
            <a:ext cx="7130473" cy="280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5E5E5E">
                    <a:lumMod val="75000"/>
                    <a:lumOff val="25000"/>
                  </a:srgbClr>
                </a:solidFill>
                <a:effectLst/>
                <a:uLnTx/>
                <a:uFillTx/>
                <a:latin typeface="Avenir LT Std 35 Light" panose="020B0402020203020204" pitchFamily="34" charset="0"/>
                <a:ea typeface="Tahoma" pitchFamily="34" charset="0"/>
                <a:cs typeface="+mn-cs"/>
              </a:rPr>
              <a:t>D</a:t>
            </a: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5E5E5E">
                    <a:lumMod val="75000"/>
                    <a:lumOff val="25000"/>
                  </a:srgbClr>
                </a:solidFill>
                <a:effectLst/>
                <a:uLnTx/>
                <a:uFillTx/>
                <a:latin typeface="Avenir LT Std 35 Light" panose="020B0402020203020204" pitchFamily="34" charset="0"/>
                <a:ea typeface="Tahoma" pitchFamily="34" charset="0"/>
                <a:cs typeface="+mn-cs"/>
              </a:rPr>
              <a:t>atos expresados en porcentajes (%). Sobre la Base del Total Entrevistas (N: </a:t>
            </a:r>
            <a:r>
              <a:rPr kumimoji="0" lang="es-CL" sz="1000" b="0" i="0" u="none" strike="noStrike" kern="1200" cap="none" spc="0" normalizeH="0" baseline="0" noProof="0" dirty="0">
                <a:ln>
                  <a:noFill/>
                </a:ln>
                <a:solidFill>
                  <a:srgbClr val="5E5E5E">
                    <a:lumMod val="75000"/>
                    <a:lumOff val="25000"/>
                  </a:srgbClr>
                </a:solidFill>
                <a:effectLst/>
                <a:uLnTx/>
                <a:uFillTx/>
                <a:latin typeface="Avenir LT Std 35 Light" panose="020B0402020203020204" pitchFamily="34" charset="0"/>
                <a:ea typeface="Tahoma" pitchFamily="34" charset="0"/>
                <a:cs typeface="+mn-cs"/>
              </a:rPr>
              <a:t>1026</a:t>
            </a: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5E5E5E">
                    <a:lumMod val="75000"/>
                    <a:lumOff val="25000"/>
                  </a:srgbClr>
                </a:solidFill>
                <a:effectLst/>
                <a:uLnTx/>
                <a:uFillTx/>
                <a:latin typeface="Avenir LT Std 35 Light" panose="020B0402020203020204" pitchFamily="34" charset="0"/>
                <a:ea typeface="Tahoma" pitchFamily="34" charset="0"/>
                <a:cs typeface="+mn-cs"/>
              </a:rPr>
              <a:t> EM: +/-</a:t>
            </a:r>
            <a:r>
              <a:rPr kumimoji="0" lang="es-CL" sz="1000" b="0" i="0" u="none" strike="noStrike" kern="1200" cap="none" spc="0" normalizeH="0" baseline="0" noProof="0" dirty="0">
                <a:ln>
                  <a:noFill/>
                </a:ln>
                <a:solidFill>
                  <a:srgbClr val="5E5E5E">
                    <a:lumMod val="75000"/>
                    <a:lumOff val="25000"/>
                  </a:srgbClr>
                </a:solidFill>
                <a:effectLst/>
                <a:uLnTx/>
                <a:uFillTx/>
                <a:latin typeface="Avenir LT Std 35 Light" panose="020B0402020203020204" pitchFamily="34" charset="0"/>
                <a:ea typeface="Tahoma" pitchFamily="34" charset="0"/>
                <a:cs typeface="+mn-cs"/>
              </a:rPr>
              <a:t> 3,1%</a:t>
            </a: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5E5E5E">
                    <a:lumMod val="75000"/>
                    <a:lumOff val="25000"/>
                  </a:srgbClr>
                </a:solidFill>
                <a:effectLst/>
                <a:uLnTx/>
                <a:uFillTx/>
                <a:latin typeface="Avenir LT Std 35 Light" panose="020B0402020203020204" pitchFamily="34" charset="0"/>
                <a:ea typeface="Tahoma" pitchFamily="34" charset="0"/>
                <a:cs typeface="+mn-cs"/>
              </a:rPr>
              <a:t>)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srgbClr val="5E5E5E">
                  <a:lumMod val="75000"/>
                  <a:lumOff val="25000"/>
                </a:srgbClr>
              </a:solidFill>
              <a:effectLst/>
              <a:uLnTx/>
              <a:uFillTx/>
              <a:latin typeface="Avenir LT Std 35 Light" panose="020B0402020203020204" pitchFamily="34" charset="0"/>
              <a:ea typeface="Tahoma" pitchFamily="34" charset="0"/>
              <a:cs typeface="+mn-cs"/>
            </a:endParaRPr>
          </a:p>
        </p:txBody>
      </p:sp>
      <p:graphicFrame>
        <p:nvGraphicFramePr>
          <p:cNvPr id="21" name="48 Gráfico">
            <a:extLst>
              <a:ext uri="{FF2B5EF4-FFF2-40B4-BE49-F238E27FC236}">
                <a16:creationId xmlns:a16="http://schemas.microsoft.com/office/drawing/2014/main" id="{35CBBD3C-BF5A-FED6-35B3-FF2C1F53C514}"/>
              </a:ext>
            </a:extLst>
          </p:cNvPr>
          <p:cNvGraphicFramePr/>
          <p:nvPr/>
        </p:nvGraphicFramePr>
        <p:xfrm>
          <a:off x="6788726" y="959616"/>
          <a:ext cx="4174837" cy="5322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908266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11ECF3-924A-FC44-8233-226FAA9481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CL" dirty="0"/>
              <a:t>Retiro de fondos</a:t>
            </a:r>
            <a:endParaRPr lang="es-C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419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2C38CD-925E-8E47-AB8C-61787CCBFD39}"/>
              </a:ext>
            </a:extLst>
          </p:cNvPr>
          <p:cNvSpPr/>
          <p:nvPr/>
        </p:nvSpPr>
        <p:spPr>
          <a:xfrm>
            <a:off x="7666836" y="3990068"/>
            <a:ext cx="96360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pic>
        <p:nvPicPr>
          <p:cNvPr id="7" name="Marcador de posición de imagen 6" descr="Mapa&#10;&#10;Descripción generada automáticamente">
            <a:extLst>
              <a:ext uri="{FF2B5EF4-FFF2-40B4-BE49-F238E27FC236}">
                <a16:creationId xmlns:a16="http://schemas.microsoft.com/office/drawing/2014/main" id="{F62F1E13-8360-8875-85A4-E999972F231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4" r="1468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2883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5431FD8D-5DB2-4DE5-85BE-38E42A510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400" b="1" dirty="0"/>
              <a:t>Retiro de fondos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CF636C02-E160-FE6E-27B3-8BF36A0929A3}"/>
              </a:ext>
            </a:extLst>
          </p:cNvPr>
          <p:cNvSpPr txBox="1">
            <a:spLocks/>
          </p:cNvSpPr>
          <p:nvPr/>
        </p:nvSpPr>
        <p:spPr>
          <a:xfrm>
            <a:off x="748145" y="6365460"/>
            <a:ext cx="7130473" cy="280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D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atos expresados en porcentajes (%). Sobre la Base del Total Entrevistas (N: 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1026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EM: +/-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3,1%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)</a:t>
            </a:r>
            <a:endParaRPr lang="es-CL" sz="10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69A8875-5AB9-24C9-6429-9BF59F75DBE1}"/>
              </a:ext>
            </a:extLst>
          </p:cNvPr>
          <p:cNvSpPr txBox="1">
            <a:spLocks/>
          </p:cNvSpPr>
          <p:nvPr/>
        </p:nvSpPr>
        <p:spPr>
          <a:xfrm>
            <a:off x="457696" y="834252"/>
            <a:ext cx="6734175" cy="3809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venir LT Std 65 Medium" panose="020B0603020203020204" pitchFamily="34" charset="0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‒"/>
              <a:tabLst>
                <a:tab pos="228600" algn="l"/>
              </a:tabLst>
              <a:defRPr sz="1800" kern="1200">
                <a:solidFill>
                  <a:schemeClr val="tx2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 marL="8048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sz="1600" kern="1200">
                <a:solidFill>
                  <a:schemeClr val="tx2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3pPr>
            <a:lvl4pPr marL="1033463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4pPr>
            <a:lvl5pPr marL="1201738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v"/>
              <a:defRPr sz="1400" kern="1200">
                <a:solidFill>
                  <a:schemeClr val="accent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ts val="900"/>
            </a:pPr>
            <a:r>
              <a:rPr lang="es-ES" sz="1400" dirty="0"/>
              <a:t>Durante </a:t>
            </a:r>
            <a:r>
              <a:rPr lang="es-CL" sz="1400" dirty="0"/>
              <a:t>la pandemia, ¿cuáles de las siguientes cosas has hecho?</a:t>
            </a:r>
          </a:p>
          <a:p>
            <a:pPr marL="0" indent="0">
              <a:buSzPts val="900"/>
              <a:buNone/>
            </a:pPr>
            <a:endParaRPr lang="es-ES" sz="1400" dirty="0"/>
          </a:p>
        </p:txBody>
      </p:sp>
      <p:graphicFrame>
        <p:nvGraphicFramePr>
          <p:cNvPr id="20" name="19 Gráfico">
            <a:extLst>
              <a:ext uri="{FF2B5EF4-FFF2-40B4-BE49-F238E27FC236}">
                <a16:creationId xmlns:a16="http://schemas.microsoft.com/office/drawing/2014/main" id="{BB2BE549-3EEA-EBAB-9076-A874FADCEF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1823249"/>
              </p:ext>
            </p:extLst>
          </p:nvPr>
        </p:nvGraphicFramePr>
        <p:xfrm>
          <a:off x="637309" y="1180430"/>
          <a:ext cx="12438010" cy="5262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43339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5431FD8D-5DB2-4DE5-85BE-38E42A510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400" b="1" dirty="0"/>
              <a:t>Retiro de fondos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CF636C02-E160-FE6E-27B3-8BF36A0929A3}"/>
              </a:ext>
            </a:extLst>
          </p:cNvPr>
          <p:cNvSpPr txBox="1">
            <a:spLocks/>
          </p:cNvSpPr>
          <p:nvPr/>
        </p:nvSpPr>
        <p:spPr>
          <a:xfrm>
            <a:off x="748145" y="6365460"/>
            <a:ext cx="7130473" cy="280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D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atos expresados en porcentajes (%). Sobre la Base del Total Entrevistas (N: 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1026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EM: +/-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3,1%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)</a:t>
            </a:r>
            <a:endParaRPr lang="es-CL" sz="10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69A8875-5AB9-24C9-6429-9BF59F75DBE1}"/>
              </a:ext>
            </a:extLst>
          </p:cNvPr>
          <p:cNvSpPr txBox="1">
            <a:spLocks/>
          </p:cNvSpPr>
          <p:nvPr/>
        </p:nvSpPr>
        <p:spPr>
          <a:xfrm>
            <a:off x="457696" y="834252"/>
            <a:ext cx="6734175" cy="3809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venir LT Std 65 Medium" panose="020B0603020203020204" pitchFamily="34" charset="0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‒"/>
              <a:tabLst>
                <a:tab pos="228600" algn="l"/>
              </a:tabLst>
              <a:defRPr sz="1800" kern="1200">
                <a:solidFill>
                  <a:schemeClr val="tx2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 marL="8048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sz="1600" kern="1200">
                <a:solidFill>
                  <a:schemeClr val="tx2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3pPr>
            <a:lvl4pPr marL="1033463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4pPr>
            <a:lvl5pPr marL="1201738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v"/>
              <a:defRPr sz="1400" kern="1200">
                <a:solidFill>
                  <a:schemeClr val="accent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ts val="900"/>
            </a:pPr>
            <a:r>
              <a:rPr lang="es-ES" sz="1400" dirty="0"/>
              <a:t>Durante </a:t>
            </a:r>
            <a:r>
              <a:rPr lang="es-CL" sz="1400" dirty="0"/>
              <a:t>la pandemia, ¿cuáles de las siguientes cosas has hecho?</a:t>
            </a:r>
          </a:p>
          <a:p>
            <a:pPr marL="0" indent="0">
              <a:buSzPts val="900"/>
              <a:buNone/>
            </a:pPr>
            <a:endParaRPr lang="es-ES" sz="1400" dirty="0"/>
          </a:p>
        </p:txBody>
      </p:sp>
      <p:graphicFrame>
        <p:nvGraphicFramePr>
          <p:cNvPr id="20" name="19 Gráfico">
            <a:extLst>
              <a:ext uri="{FF2B5EF4-FFF2-40B4-BE49-F238E27FC236}">
                <a16:creationId xmlns:a16="http://schemas.microsoft.com/office/drawing/2014/main" id="{BB2BE549-3EEA-EBAB-9076-A874FADCEF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0938352"/>
              </p:ext>
            </p:extLst>
          </p:nvPr>
        </p:nvGraphicFramePr>
        <p:xfrm>
          <a:off x="-1399310" y="1103350"/>
          <a:ext cx="12372606" cy="5262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75454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DEC1AB6-7BAB-2462-34B0-2945E3EAEA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7389840"/>
              </p:ext>
            </p:extLst>
          </p:nvPr>
        </p:nvGraphicFramePr>
        <p:xfrm>
          <a:off x="586531" y="1489773"/>
          <a:ext cx="5650945" cy="4412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7 Rectángulo">
            <a:extLst>
              <a:ext uri="{FF2B5EF4-FFF2-40B4-BE49-F238E27FC236}">
                <a16:creationId xmlns:a16="http://schemas.microsoft.com/office/drawing/2014/main" id="{EF35545B-0455-1AF8-987C-56E608320518}"/>
              </a:ext>
            </a:extLst>
          </p:cNvPr>
          <p:cNvSpPr/>
          <p:nvPr/>
        </p:nvSpPr>
        <p:spPr>
          <a:xfrm>
            <a:off x="7782577" y="634318"/>
            <a:ext cx="3544567" cy="2308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APERTURA POR SEGMENTOS</a:t>
            </a:r>
          </a:p>
        </p:txBody>
      </p:sp>
      <p:graphicFrame>
        <p:nvGraphicFramePr>
          <p:cNvPr id="6" name="48 Gráfico">
            <a:extLst>
              <a:ext uri="{FF2B5EF4-FFF2-40B4-BE49-F238E27FC236}">
                <a16:creationId xmlns:a16="http://schemas.microsoft.com/office/drawing/2014/main" id="{C620DF7E-DE28-A3AD-C164-A78628D298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3556711"/>
              </p:ext>
            </p:extLst>
          </p:nvPr>
        </p:nvGraphicFramePr>
        <p:xfrm>
          <a:off x="6237477" y="1083934"/>
          <a:ext cx="5047304" cy="4791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21">
            <a:extLst>
              <a:ext uri="{FF2B5EF4-FFF2-40B4-BE49-F238E27FC236}">
                <a16:creationId xmlns:a16="http://schemas.microsoft.com/office/drawing/2014/main" id="{4D43556B-AE7D-5B07-5ACF-488828892E13}"/>
              </a:ext>
            </a:extLst>
          </p:cNvPr>
          <p:cNvSpPr txBox="1">
            <a:spLocks/>
          </p:cNvSpPr>
          <p:nvPr/>
        </p:nvSpPr>
        <p:spPr>
          <a:xfrm>
            <a:off x="347095" y="372243"/>
            <a:ext cx="9867210" cy="4735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>
                <a:ln w="0"/>
                <a:solidFill>
                  <a:schemeClr val="tx2"/>
                </a:solidFill>
                <a:effectLst/>
                <a:latin typeface="Avenir LT Std 65 Medium" panose="020B0603020203020204" pitchFamily="34" charset="0"/>
                <a:ea typeface="+mj-ea"/>
                <a:cs typeface="+mj-cs"/>
              </a:defRPr>
            </a:lvl1pPr>
          </a:lstStyle>
          <a:p>
            <a:r>
              <a:rPr lang="es-CL" sz="2400" b="1" dirty="0"/>
              <a:t>Compras inesperadas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80DB7D0-AE2F-AAFA-AA6C-768C9F5BE42E}"/>
              </a:ext>
            </a:extLst>
          </p:cNvPr>
          <p:cNvSpPr txBox="1">
            <a:spLocks/>
          </p:cNvSpPr>
          <p:nvPr/>
        </p:nvSpPr>
        <p:spPr>
          <a:xfrm>
            <a:off x="331643" y="790371"/>
            <a:ext cx="6734175" cy="3809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venir LT Std 65 Medium" panose="020B0603020203020204" pitchFamily="34" charset="0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‒"/>
              <a:tabLst>
                <a:tab pos="228600" algn="l"/>
              </a:tabLst>
              <a:defRPr sz="1800" kern="1200">
                <a:solidFill>
                  <a:schemeClr val="tx2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 marL="8048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sz="1600" kern="1200">
                <a:solidFill>
                  <a:schemeClr val="tx2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3pPr>
            <a:lvl4pPr marL="1033463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4pPr>
            <a:lvl5pPr marL="1201738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v"/>
              <a:defRPr sz="1400" kern="1200">
                <a:solidFill>
                  <a:schemeClr val="accent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ts val="900"/>
            </a:pPr>
            <a:r>
              <a:rPr lang="es-CL" sz="1400" dirty="0"/>
              <a:t>¿Realizó alguna compra inesperada o no planificada con el retiro de su CTS o AFP?</a:t>
            </a:r>
          </a:p>
          <a:p>
            <a:pPr lvl="0">
              <a:buSzPts val="900"/>
            </a:pPr>
            <a:endParaRPr lang="es-ES" sz="1400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E2EF6B8-4138-0EDC-F78E-BA1EBDE3C30D}"/>
              </a:ext>
            </a:extLst>
          </p:cNvPr>
          <p:cNvSpPr txBox="1">
            <a:spLocks/>
          </p:cNvSpPr>
          <p:nvPr/>
        </p:nvSpPr>
        <p:spPr>
          <a:xfrm>
            <a:off x="748145" y="6365460"/>
            <a:ext cx="7130473" cy="280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D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atos expresados en porcentajes (%). Sobre la Base del Total Entrevistas (N: 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1026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EM: +/-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3,1%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)</a:t>
            </a:r>
            <a:endParaRPr lang="es-CL" sz="10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534B7CE-7067-5B11-B17A-E9CBEE9D3917}"/>
              </a:ext>
            </a:extLst>
          </p:cNvPr>
          <p:cNvSpPr txBox="1"/>
          <p:nvPr/>
        </p:nvSpPr>
        <p:spPr>
          <a:xfrm>
            <a:off x="11196383" y="2130945"/>
            <a:ext cx="4090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CL" sz="9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GSE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F3A4CFC-7FBA-F441-C9B7-988CA42D161F}"/>
              </a:ext>
            </a:extLst>
          </p:cNvPr>
          <p:cNvSpPr txBox="1"/>
          <p:nvPr/>
        </p:nvSpPr>
        <p:spPr>
          <a:xfrm>
            <a:off x="11164323" y="2868102"/>
            <a:ext cx="5068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CL" sz="9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EDAD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C396B68-8153-3DA7-DB9B-A2E3803E6D8C}"/>
              </a:ext>
            </a:extLst>
          </p:cNvPr>
          <p:cNvSpPr txBox="1"/>
          <p:nvPr/>
        </p:nvSpPr>
        <p:spPr>
          <a:xfrm>
            <a:off x="11165926" y="3411593"/>
            <a:ext cx="4908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CL" sz="9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SEXO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B9B753F-DD56-72C8-1095-13C3385AAD79}"/>
              </a:ext>
            </a:extLst>
          </p:cNvPr>
          <p:cNvSpPr txBox="1"/>
          <p:nvPr/>
        </p:nvSpPr>
        <p:spPr>
          <a:xfrm>
            <a:off x="11180272" y="3936531"/>
            <a:ext cx="522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CL" sz="9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ZONA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7B589BB-419B-04A5-3642-4039F67AF99C}"/>
              </a:ext>
            </a:extLst>
          </p:cNvPr>
          <p:cNvSpPr txBox="1"/>
          <p:nvPr/>
        </p:nvSpPr>
        <p:spPr>
          <a:xfrm>
            <a:off x="11164323" y="4603667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CL" sz="9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TENDENCIA </a:t>
            </a:r>
          </a:p>
          <a:p>
            <a:pPr>
              <a:defRPr/>
            </a:pPr>
            <a:r>
              <a:rPr lang="es-CL" sz="9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POLÍTICA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3933024-E1DC-C04E-D690-B9842CEDF3FD}"/>
              </a:ext>
            </a:extLst>
          </p:cNvPr>
          <p:cNvSpPr txBox="1"/>
          <p:nvPr/>
        </p:nvSpPr>
        <p:spPr>
          <a:xfrm>
            <a:off x="11196383" y="5266235"/>
            <a:ext cx="80342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CL" sz="9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POSICIÓN </a:t>
            </a:r>
          </a:p>
          <a:p>
            <a:pPr>
              <a:defRPr/>
            </a:pPr>
            <a:r>
              <a:rPr lang="es-CL" sz="9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ANTE EL </a:t>
            </a:r>
          </a:p>
          <a:p>
            <a:pPr>
              <a:defRPr/>
            </a:pPr>
            <a:r>
              <a:rPr lang="es-CL" sz="9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GOBIERNO</a:t>
            </a:r>
          </a:p>
        </p:txBody>
      </p:sp>
    </p:spTree>
    <p:extLst>
      <p:ext uri="{BB962C8B-B14F-4D97-AF65-F5344CB8AC3E}">
        <p14:creationId xmlns:p14="http://schemas.microsoft.com/office/powerpoint/2010/main" val="20929254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DEC1AB6-7BAB-2462-34B0-2945E3EAEA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769821"/>
              </p:ext>
            </p:extLst>
          </p:nvPr>
        </p:nvGraphicFramePr>
        <p:xfrm>
          <a:off x="586531" y="1489773"/>
          <a:ext cx="5650945" cy="4412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7 Rectángulo">
            <a:extLst>
              <a:ext uri="{FF2B5EF4-FFF2-40B4-BE49-F238E27FC236}">
                <a16:creationId xmlns:a16="http://schemas.microsoft.com/office/drawing/2014/main" id="{EF35545B-0455-1AF8-987C-56E608320518}"/>
              </a:ext>
            </a:extLst>
          </p:cNvPr>
          <p:cNvSpPr/>
          <p:nvPr/>
        </p:nvSpPr>
        <p:spPr>
          <a:xfrm>
            <a:off x="7782577" y="634318"/>
            <a:ext cx="3544567" cy="2308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APERTURA POR SEGMENTOS</a:t>
            </a:r>
          </a:p>
        </p:txBody>
      </p:sp>
      <p:graphicFrame>
        <p:nvGraphicFramePr>
          <p:cNvPr id="6" name="48 Gráfico">
            <a:extLst>
              <a:ext uri="{FF2B5EF4-FFF2-40B4-BE49-F238E27FC236}">
                <a16:creationId xmlns:a16="http://schemas.microsoft.com/office/drawing/2014/main" id="{C620DF7E-DE28-A3AD-C164-A78628D298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0847130"/>
              </p:ext>
            </p:extLst>
          </p:nvPr>
        </p:nvGraphicFramePr>
        <p:xfrm>
          <a:off x="6237477" y="1083934"/>
          <a:ext cx="5047304" cy="4791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21">
            <a:extLst>
              <a:ext uri="{FF2B5EF4-FFF2-40B4-BE49-F238E27FC236}">
                <a16:creationId xmlns:a16="http://schemas.microsoft.com/office/drawing/2014/main" id="{4D43556B-AE7D-5B07-5ACF-488828892E13}"/>
              </a:ext>
            </a:extLst>
          </p:cNvPr>
          <p:cNvSpPr txBox="1">
            <a:spLocks/>
          </p:cNvSpPr>
          <p:nvPr/>
        </p:nvSpPr>
        <p:spPr>
          <a:xfrm>
            <a:off x="347095" y="372243"/>
            <a:ext cx="9867210" cy="4735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>
                <a:ln w="0"/>
                <a:solidFill>
                  <a:schemeClr val="tx2"/>
                </a:solidFill>
                <a:effectLst/>
                <a:latin typeface="Avenir LT Std 65 Medium" panose="020B0603020203020204" pitchFamily="34" charset="0"/>
                <a:ea typeface="+mj-ea"/>
                <a:cs typeface="+mj-cs"/>
              </a:defRPr>
            </a:lvl1pPr>
          </a:lstStyle>
          <a:p>
            <a:r>
              <a:rPr lang="es-CL" sz="2400" b="1" dirty="0"/>
              <a:t>Siguientes retiros AFP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80DB7D0-AE2F-AAFA-AA6C-768C9F5BE42E}"/>
              </a:ext>
            </a:extLst>
          </p:cNvPr>
          <p:cNvSpPr txBox="1">
            <a:spLocks/>
          </p:cNvSpPr>
          <p:nvPr/>
        </p:nvSpPr>
        <p:spPr>
          <a:xfrm>
            <a:off x="331643" y="790371"/>
            <a:ext cx="6734175" cy="3809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venir LT Std 65 Medium" panose="020B0603020203020204" pitchFamily="34" charset="0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‒"/>
              <a:tabLst>
                <a:tab pos="228600" algn="l"/>
              </a:tabLst>
              <a:defRPr sz="1800" kern="1200">
                <a:solidFill>
                  <a:schemeClr val="tx2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 marL="8048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sz="1600" kern="1200">
                <a:solidFill>
                  <a:schemeClr val="tx2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3pPr>
            <a:lvl4pPr marL="1033463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4pPr>
            <a:lvl5pPr marL="1201738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v"/>
              <a:defRPr sz="1400" kern="1200">
                <a:solidFill>
                  <a:schemeClr val="accent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ts val="900"/>
            </a:pPr>
            <a:r>
              <a:rPr lang="es-CL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Considerando la posibilidad de siguientes retiros para la </a:t>
            </a:r>
            <a:r>
              <a:rPr lang="es-PE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AFP y CTS, Usted ¿</a:t>
            </a:r>
            <a:r>
              <a:rPr lang="es-PE" sz="1400" dirty="0">
                <a:latin typeface="Calibri" panose="020F0502020204030204" pitchFamily="34" charset="0"/>
              </a:rPr>
              <a:t>Piensa realizar un nuevo retiro de su fondo de AFP?</a:t>
            </a:r>
            <a:endParaRPr lang="es-CL" sz="1400" dirty="0">
              <a:latin typeface="Calibri" panose="020F0502020204030204" pitchFamily="34" charset="0"/>
            </a:endParaRPr>
          </a:p>
          <a:p>
            <a:pPr lvl="0">
              <a:buSzPts val="900"/>
            </a:pPr>
            <a:endParaRPr lang="es-ES" sz="1400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E2EF6B8-4138-0EDC-F78E-BA1EBDE3C30D}"/>
              </a:ext>
            </a:extLst>
          </p:cNvPr>
          <p:cNvSpPr txBox="1">
            <a:spLocks/>
          </p:cNvSpPr>
          <p:nvPr/>
        </p:nvSpPr>
        <p:spPr>
          <a:xfrm>
            <a:off x="748145" y="6365460"/>
            <a:ext cx="7130473" cy="280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D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atos expresados en porcentajes (%). Sobre la Base del Total Entrevistas (N: 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1026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EM: +/-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3,1%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)</a:t>
            </a:r>
            <a:endParaRPr lang="es-CL" sz="10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10AE70B-208C-AFCD-17A7-52773CFB1DF7}"/>
              </a:ext>
            </a:extLst>
          </p:cNvPr>
          <p:cNvSpPr txBox="1"/>
          <p:nvPr/>
        </p:nvSpPr>
        <p:spPr>
          <a:xfrm>
            <a:off x="11122601" y="2130945"/>
            <a:ext cx="4090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CL" sz="9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GSE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A929A30-64E8-0981-F1E6-637125BC1F61}"/>
              </a:ext>
            </a:extLst>
          </p:cNvPr>
          <p:cNvSpPr txBox="1"/>
          <p:nvPr/>
        </p:nvSpPr>
        <p:spPr>
          <a:xfrm>
            <a:off x="11090541" y="2868102"/>
            <a:ext cx="5068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CL" sz="9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EDAD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7F64C6C-34E3-E78A-D23C-F81452A8F628}"/>
              </a:ext>
            </a:extLst>
          </p:cNvPr>
          <p:cNvSpPr txBox="1"/>
          <p:nvPr/>
        </p:nvSpPr>
        <p:spPr>
          <a:xfrm>
            <a:off x="11092144" y="3411593"/>
            <a:ext cx="4908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CL" sz="9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SEXO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4B3BBD6-A062-E0CB-DEB9-BF5E94898F70}"/>
              </a:ext>
            </a:extLst>
          </p:cNvPr>
          <p:cNvSpPr txBox="1"/>
          <p:nvPr/>
        </p:nvSpPr>
        <p:spPr>
          <a:xfrm>
            <a:off x="11106490" y="3936531"/>
            <a:ext cx="522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CL" sz="9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ZONA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5F81777-3FEF-3C75-F6D7-F85B87C5DFAC}"/>
              </a:ext>
            </a:extLst>
          </p:cNvPr>
          <p:cNvSpPr txBox="1"/>
          <p:nvPr/>
        </p:nvSpPr>
        <p:spPr>
          <a:xfrm>
            <a:off x="11090541" y="4603667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CL" sz="9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TENDENCIA </a:t>
            </a:r>
          </a:p>
          <a:p>
            <a:pPr>
              <a:defRPr/>
            </a:pPr>
            <a:r>
              <a:rPr lang="es-CL" sz="9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POLÍTICA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C4D9C3D-1E00-108A-0E6F-F85FE14E5275}"/>
              </a:ext>
            </a:extLst>
          </p:cNvPr>
          <p:cNvSpPr txBox="1"/>
          <p:nvPr/>
        </p:nvSpPr>
        <p:spPr>
          <a:xfrm>
            <a:off x="11122601" y="5266235"/>
            <a:ext cx="80342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CL" sz="9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POSICIÓN </a:t>
            </a:r>
          </a:p>
          <a:p>
            <a:pPr>
              <a:defRPr/>
            </a:pPr>
            <a:r>
              <a:rPr lang="es-CL" sz="9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ANTE EL </a:t>
            </a:r>
          </a:p>
          <a:p>
            <a:pPr>
              <a:defRPr/>
            </a:pPr>
            <a:r>
              <a:rPr lang="es-CL" sz="9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GOBIERNO</a:t>
            </a:r>
          </a:p>
        </p:txBody>
      </p:sp>
    </p:spTree>
    <p:extLst>
      <p:ext uri="{BB962C8B-B14F-4D97-AF65-F5344CB8AC3E}">
        <p14:creationId xmlns:p14="http://schemas.microsoft.com/office/powerpoint/2010/main" val="2957762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7355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1">
            <a:extLst>
              <a:ext uri="{FF2B5EF4-FFF2-40B4-BE49-F238E27FC236}">
                <a16:creationId xmlns:a16="http://schemas.microsoft.com/office/drawing/2014/main" id="{4D43556B-AE7D-5B07-5ACF-488828892E13}"/>
              </a:ext>
            </a:extLst>
          </p:cNvPr>
          <p:cNvSpPr txBox="1">
            <a:spLocks/>
          </p:cNvSpPr>
          <p:nvPr/>
        </p:nvSpPr>
        <p:spPr>
          <a:xfrm>
            <a:off x="347095" y="372243"/>
            <a:ext cx="9867210" cy="4735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>
                <a:ln w="0"/>
                <a:solidFill>
                  <a:schemeClr val="tx2"/>
                </a:solidFill>
                <a:effectLst/>
                <a:latin typeface="Avenir LT Std 65 Medium" panose="020B0603020203020204" pitchFamily="34" charset="0"/>
                <a:ea typeface="+mj-ea"/>
                <a:cs typeface="+mj-cs"/>
              </a:defRPr>
            </a:lvl1pPr>
          </a:lstStyle>
          <a:p>
            <a:r>
              <a:rPr lang="es-CL" sz="2400" b="1" dirty="0"/>
              <a:t>Uso para el dinero del retiro (AFP)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80DB7D0-AE2F-AAFA-AA6C-768C9F5BE42E}"/>
              </a:ext>
            </a:extLst>
          </p:cNvPr>
          <p:cNvSpPr txBox="1">
            <a:spLocks/>
          </p:cNvSpPr>
          <p:nvPr/>
        </p:nvSpPr>
        <p:spPr>
          <a:xfrm>
            <a:off x="331643" y="790371"/>
            <a:ext cx="6734175" cy="3809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venir LT Std 65 Medium" panose="020B0603020203020204" pitchFamily="34" charset="0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‒"/>
              <a:tabLst>
                <a:tab pos="228600" algn="l"/>
              </a:tabLst>
              <a:defRPr sz="1800" kern="1200">
                <a:solidFill>
                  <a:schemeClr val="tx2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 marL="8048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sz="1600" kern="1200">
                <a:solidFill>
                  <a:schemeClr val="tx2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3pPr>
            <a:lvl4pPr marL="1033463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4pPr>
            <a:lvl5pPr marL="1201738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v"/>
              <a:defRPr sz="1400" kern="1200">
                <a:solidFill>
                  <a:schemeClr val="accent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ts val="900"/>
            </a:pPr>
            <a:r>
              <a:rPr lang="es-CL" sz="1400" dirty="0">
                <a:latin typeface="Calibri" panose="020F0502020204030204" pitchFamily="34" charset="0"/>
              </a:rPr>
              <a:t>Usted mencionó que </a:t>
            </a:r>
            <a:r>
              <a:rPr lang="es-PE" sz="1400" dirty="0">
                <a:latin typeface="Calibri" panose="020F0502020204030204" pitchFamily="34" charset="0"/>
              </a:rPr>
              <a:t>piensa realizar un nuevo retiro de su fondo de AFP</a:t>
            </a:r>
            <a:r>
              <a:rPr lang="es-CL" sz="1400" dirty="0">
                <a:latin typeface="Calibri" panose="020F0502020204030204" pitchFamily="34" charset="0"/>
              </a:rPr>
              <a:t>, ¿para qué fines piensa utilizar ese dinero? Marque todas las opciones que corresponda</a:t>
            </a:r>
            <a:endParaRPr lang="es-ES" sz="1400" dirty="0">
              <a:latin typeface="Calibri" panose="020F0502020204030204" pitchFamily="34" charset="0"/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E2EF6B8-4138-0EDC-F78E-BA1EBDE3C30D}"/>
              </a:ext>
            </a:extLst>
          </p:cNvPr>
          <p:cNvSpPr txBox="1">
            <a:spLocks/>
          </p:cNvSpPr>
          <p:nvPr/>
        </p:nvSpPr>
        <p:spPr>
          <a:xfrm>
            <a:off x="748145" y="6365460"/>
            <a:ext cx="7130473" cy="280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D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atos expresados en porcentajes (%). Sobre la Base del Total Entrevistas (N: 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1026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EM: +/-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3,1%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)</a:t>
            </a:r>
            <a:endParaRPr lang="es-CL" sz="10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</a:endParaRPr>
          </a:p>
        </p:txBody>
      </p:sp>
      <p:graphicFrame>
        <p:nvGraphicFramePr>
          <p:cNvPr id="9" name="19 Gráfico">
            <a:extLst>
              <a:ext uri="{FF2B5EF4-FFF2-40B4-BE49-F238E27FC236}">
                <a16:creationId xmlns:a16="http://schemas.microsoft.com/office/drawing/2014/main" id="{91A9FDFC-DAFB-3A1C-BDCD-1B9F18352F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1587746"/>
              </p:ext>
            </p:extLst>
          </p:nvPr>
        </p:nvGraphicFramePr>
        <p:xfrm>
          <a:off x="637309" y="1180430"/>
          <a:ext cx="12438010" cy="5262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40875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DEC1AB6-7BAB-2462-34B0-2945E3EAEA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4622929"/>
              </p:ext>
            </p:extLst>
          </p:nvPr>
        </p:nvGraphicFramePr>
        <p:xfrm>
          <a:off x="586531" y="1489773"/>
          <a:ext cx="5650945" cy="4412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7 Rectángulo">
            <a:extLst>
              <a:ext uri="{FF2B5EF4-FFF2-40B4-BE49-F238E27FC236}">
                <a16:creationId xmlns:a16="http://schemas.microsoft.com/office/drawing/2014/main" id="{EF35545B-0455-1AF8-987C-56E608320518}"/>
              </a:ext>
            </a:extLst>
          </p:cNvPr>
          <p:cNvSpPr/>
          <p:nvPr/>
        </p:nvSpPr>
        <p:spPr>
          <a:xfrm>
            <a:off x="7782577" y="634318"/>
            <a:ext cx="3544567" cy="2308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APERTURA POR SEGMENTOS</a:t>
            </a:r>
          </a:p>
        </p:txBody>
      </p:sp>
      <p:graphicFrame>
        <p:nvGraphicFramePr>
          <p:cNvPr id="6" name="48 Gráfico">
            <a:extLst>
              <a:ext uri="{FF2B5EF4-FFF2-40B4-BE49-F238E27FC236}">
                <a16:creationId xmlns:a16="http://schemas.microsoft.com/office/drawing/2014/main" id="{C620DF7E-DE28-A3AD-C164-A78628D298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996130"/>
              </p:ext>
            </p:extLst>
          </p:nvPr>
        </p:nvGraphicFramePr>
        <p:xfrm>
          <a:off x="6237477" y="1083934"/>
          <a:ext cx="5047304" cy="4791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21">
            <a:extLst>
              <a:ext uri="{FF2B5EF4-FFF2-40B4-BE49-F238E27FC236}">
                <a16:creationId xmlns:a16="http://schemas.microsoft.com/office/drawing/2014/main" id="{4D43556B-AE7D-5B07-5ACF-488828892E13}"/>
              </a:ext>
            </a:extLst>
          </p:cNvPr>
          <p:cNvSpPr txBox="1">
            <a:spLocks/>
          </p:cNvSpPr>
          <p:nvPr/>
        </p:nvSpPr>
        <p:spPr>
          <a:xfrm>
            <a:off x="347095" y="372243"/>
            <a:ext cx="9867210" cy="4735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>
                <a:ln w="0"/>
                <a:solidFill>
                  <a:schemeClr val="tx2"/>
                </a:solidFill>
                <a:effectLst/>
                <a:latin typeface="Avenir LT Std 65 Medium" panose="020B0603020203020204" pitchFamily="34" charset="0"/>
                <a:ea typeface="+mj-ea"/>
                <a:cs typeface="+mj-cs"/>
              </a:defRPr>
            </a:lvl1pPr>
          </a:lstStyle>
          <a:p>
            <a:r>
              <a:rPr lang="es-CL" sz="2400" b="1" dirty="0"/>
              <a:t>Siguientes retiros CTS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80DB7D0-AE2F-AAFA-AA6C-768C9F5BE42E}"/>
              </a:ext>
            </a:extLst>
          </p:cNvPr>
          <p:cNvSpPr txBox="1">
            <a:spLocks/>
          </p:cNvSpPr>
          <p:nvPr/>
        </p:nvSpPr>
        <p:spPr>
          <a:xfrm>
            <a:off x="331643" y="790371"/>
            <a:ext cx="6734175" cy="3809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venir LT Std 65 Medium" panose="020B0603020203020204" pitchFamily="34" charset="0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‒"/>
              <a:tabLst>
                <a:tab pos="228600" algn="l"/>
              </a:tabLst>
              <a:defRPr sz="1800" kern="1200">
                <a:solidFill>
                  <a:schemeClr val="tx2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 marL="8048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sz="1600" kern="1200">
                <a:solidFill>
                  <a:schemeClr val="tx2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3pPr>
            <a:lvl4pPr marL="1033463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4pPr>
            <a:lvl5pPr marL="1201738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v"/>
              <a:defRPr sz="1400" kern="1200">
                <a:solidFill>
                  <a:schemeClr val="accent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ts val="900"/>
            </a:pPr>
            <a:r>
              <a:rPr lang="es-CL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Considerando la posibilidad de siguientes retiros para la </a:t>
            </a:r>
            <a:r>
              <a:rPr lang="es-PE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AFP y CTS, Usted ¿</a:t>
            </a:r>
            <a:r>
              <a:rPr lang="es-PE" sz="1400" dirty="0">
                <a:latin typeface="Calibri" panose="020F0502020204030204" pitchFamily="34" charset="0"/>
              </a:rPr>
              <a:t>Piensa realizar un nuevo retiro de su fondo de CTS?</a:t>
            </a:r>
            <a:endParaRPr lang="es-CL" sz="1400" dirty="0">
              <a:latin typeface="Calibri" panose="020F0502020204030204" pitchFamily="34" charset="0"/>
            </a:endParaRPr>
          </a:p>
          <a:p>
            <a:pPr lvl="0">
              <a:buSzPts val="900"/>
            </a:pPr>
            <a:endParaRPr lang="es-ES" sz="1400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E2EF6B8-4138-0EDC-F78E-BA1EBDE3C30D}"/>
              </a:ext>
            </a:extLst>
          </p:cNvPr>
          <p:cNvSpPr txBox="1">
            <a:spLocks/>
          </p:cNvSpPr>
          <p:nvPr/>
        </p:nvSpPr>
        <p:spPr>
          <a:xfrm>
            <a:off x="748145" y="6365460"/>
            <a:ext cx="7130473" cy="280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D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atos expresados en porcentajes (%). Sobre la Base del Total Entrevistas (N: 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1026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EM: +/-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3,1%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)</a:t>
            </a:r>
            <a:endParaRPr lang="es-CL" sz="10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0702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1">
            <a:extLst>
              <a:ext uri="{FF2B5EF4-FFF2-40B4-BE49-F238E27FC236}">
                <a16:creationId xmlns:a16="http://schemas.microsoft.com/office/drawing/2014/main" id="{4D43556B-AE7D-5B07-5ACF-488828892E13}"/>
              </a:ext>
            </a:extLst>
          </p:cNvPr>
          <p:cNvSpPr txBox="1">
            <a:spLocks/>
          </p:cNvSpPr>
          <p:nvPr/>
        </p:nvSpPr>
        <p:spPr>
          <a:xfrm>
            <a:off x="347095" y="372243"/>
            <a:ext cx="9867210" cy="4735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>
                <a:ln w="0"/>
                <a:solidFill>
                  <a:schemeClr val="tx2"/>
                </a:solidFill>
                <a:effectLst/>
                <a:latin typeface="Avenir LT Std 65 Medium" panose="020B0603020203020204" pitchFamily="34" charset="0"/>
                <a:ea typeface="+mj-ea"/>
                <a:cs typeface="+mj-cs"/>
              </a:defRPr>
            </a:lvl1pPr>
          </a:lstStyle>
          <a:p>
            <a:r>
              <a:rPr lang="es-CL" sz="2400" b="1" dirty="0"/>
              <a:t>Uso para el dinero del retiro (CTS)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80DB7D0-AE2F-AAFA-AA6C-768C9F5BE42E}"/>
              </a:ext>
            </a:extLst>
          </p:cNvPr>
          <p:cNvSpPr txBox="1">
            <a:spLocks/>
          </p:cNvSpPr>
          <p:nvPr/>
        </p:nvSpPr>
        <p:spPr>
          <a:xfrm>
            <a:off x="331643" y="790371"/>
            <a:ext cx="6734175" cy="3809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venir LT Std 65 Medium" panose="020B0603020203020204" pitchFamily="34" charset="0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‒"/>
              <a:tabLst>
                <a:tab pos="228600" algn="l"/>
              </a:tabLst>
              <a:defRPr sz="1800" kern="1200">
                <a:solidFill>
                  <a:schemeClr val="tx2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 marL="8048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sz="1600" kern="1200">
                <a:solidFill>
                  <a:schemeClr val="tx2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3pPr>
            <a:lvl4pPr marL="1033463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4pPr>
            <a:lvl5pPr marL="1201738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v"/>
              <a:defRPr sz="1400" kern="1200">
                <a:solidFill>
                  <a:schemeClr val="accent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ts val="900"/>
            </a:pPr>
            <a:r>
              <a:rPr lang="es-CL" sz="1400" dirty="0">
                <a:latin typeface="Calibri" panose="020F0502020204030204" pitchFamily="34" charset="0"/>
              </a:rPr>
              <a:t>Usted mencionó que </a:t>
            </a:r>
            <a:r>
              <a:rPr lang="es-PE" sz="1400" dirty="0">
                <a:latin typeface="Calibri" panose="020F0502020204030204" pitchFamily="34" charset="0"/>
              </a:rPr>
              <a:t>piensa realizar un nuevo retiro de su CTS</a:t>
            </a:r>
            <a:r>
              <a:rPr lang="es-CL" sz="1400" dirty="0">
                <a:latin typeface="Calibri" panose="020F0502020204030204" pitchFamily="34" charset="0"/>
              </a:rPr>
              <a:t>, ¿para qué fines piensa utilizar ese dinero? Marque todas las opciones que corresponda</a:t>
            </a:r>
            <a:endParaRPr lang="es-ES" sz="1400" dirty="0">
              <a:latin typeface="Calibri" panose="020F0502020204030204" pitchFamily="34" charset="0"/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E2EF6B8-4138-0EDC-F78E-BA1EBDE3C30D}"/>
              </a:ext>
            </a:extLst>
          </p:cNvPr>
          <p:cNvSpPr txBox="1">
            <a:spLocks/>
          </p:cNvSpPr>
          <p:nvPr/>
        </p:nvSpPr>
        <p:spPr>
          <a:xfrm>
            <a:off x="748145" y="6365460"/>
            <a:ext cx="7130473" cy="280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D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atos expresados en porcentajes (%). Sobre la Base del Total Entrevistas (N: 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1026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EM: +/-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3,1%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)</a:t>
            </a:r>
            <a:endParaRPr lang="es-CL" sz="10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</a:endParaRPr>
          </a:p>
        </p:txBody>
      </p:sp>
      <p:graphicFrame>
        <p:nvGraphicFramePr>
          <p:cNvPr id="9" name="19 Gráfico">
            <a:extLst>
              <a:ext uri="{FF2B5EF4-FFF2-40B4-BE49-F238E27FC236}">
                <a16:creationId xmlns:a16="http://schemas.microsoft.com/office/drawing/2014/main" id="{91A9FDFC-DAFB-3A1C-BDCD-1B9F18352F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8134392"/>
              </p:ext>
            </p:extLst>
          </p:nvPr>
        </p:nvGraphicFramePr>
        <p:xfrm>
          <a:off x="637309" y="1180430"/>
          <a:ext cx="12438010" cy="5262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47581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11ECF3-924A-FC44-8233-226FAA9481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CL" dirty="0"/>
              <a:t>Clases universitarias</a:t>
            </a:r>
            <a:endParaRPr lang="es-C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419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2C38CD-925E-8E47-AB8C-61787CCBFD39}"/>
              </a:ext>
            </a:extLst>
          </p:cNvPr>
          <p:cNvSpPr/>
          <p:nvPr/>
        </p:nvSpPr>
        <p:spPr>
          <a:xfrm>
            <a:off x="7666836" y="3990068"/>
            <a:ext cx="96360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pic>
        <p:nvPicPr>
          <p:cNvPr id="5" name="Marcador de posición de imagen 4" descr="Un grupo de personas en un salón de clases&#10;&#10;Descripción generada automáticamente con confianza media">
            <a:extLst>
              <a:ext uri="{FF2B5EF4-FFF2-40B4-BE49-F238E27FC236}">
                <a16:creationId xmlns:a16="http://schemas.microsoft.com/office/drawing/2014/main" id="{5D3422D3-6D66-CBF9-0258-3364CD4D69E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0" r="146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002807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DEC1AB6-7BAB-2462-34B0-2945E3EAEA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6431470"/>
              </p:ext>
            </p:extLst>
          </p:nvPr>
        </p:nvGraphicFramePr>
        <p:xfrm>
          <a:off x="586531" y="1489773"/>
          <a:ext cx="5650945" cy="4412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7 Rectángulo">
            <a:extLst>
              <a:ext uri="{FF2B5EF4-FFF2-40B4-BE49-F238E27FC236}">
                <a16:creationId xmlns:a16="http://schemas.microsoft.com/office/drawing/2014/main" id="{EF35545B-0455-1AF8-987C-56E608320518}"/>
              </a:ext>
            </a:extLst>
          </p:cNvPr>
          <p:cNvSpPr/>
          <p:nvPr/>
        </p:nvSpPr>
        <p:spPr>
          <a:xfrm>
            <a:off x="7782577" y="634318"/>
            <a:ext cx="3544567" cy="2308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APERTURA POR SEGMENTOS</a:t>
            </a:r>
          </a:p>
        </p:txBody>
      </p:sp>
      <p:graphicFrame>
        <p:nvGraphicFramePr>
          <p:cNvPr id="6" name="48 Gráfico">
            <a:extLst>
              <a:ext uri="{FF2B5EF4-FFF2-40B4-BE49-F238E27FC236}">
                <a16:creationId xmlns:a16="http://schemas.microsoft.com/office/drawing/2014/main" id="{C620DF7E-DE28-A3AD-C164-A78628D298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037470"/>
              </p:ext>
            </p:extLst>
          </p:nvPr>
        </p:nvGraphicFramePr>
        <p:xfrm>
          <a:off x="6237477" y="1083934"/>
          <a:ext cx="5047304" cy="4791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21">
            <a:extLst>
              <a:ext uri="{FF2B5EF4-FFF2-40B4-BE49-F238E27FC236}">
                <a16:creationId xmlns:a16="http://schemas.microsoft.com/office/drawing/2014/main" id="{4D43556B-AE7D-5B07-5ACF-488828892E13}"/>
              </a:ext>
            </a:extLst>
          </p:cNvPr>
          <p:cNvSpPr txBox="1">
            <a:spLocks/>
          </p:cNvSpPr>
          <p:nvPr/>
        </p:nvSpPr>
        <p:spPr>
          <a:xfrm>
            <a:off x="347095" y="372243"/>
            <a:ext cx="9867210" cy="4735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>
                <a:ln w="0"/>
                <a:solidFill>
                  <a:schemeClr val="tx2"/>
                </a:solidFill>
                <a:effectLst/>
                <a:latin typeface="Avenir LT Std 65 Medium" panose="020B0603020203020204" pitchFamily="34" charset="0"/>
                <a:ea typeface="+mj-ea"/>
                <a:cs typeface="+mj-cs"/>
              </a:defRPr>
            </a:lvl1pPr>
          </a:lstStyle>
          <a:p>
            <a:r>
              <a:rPr lang="es-CL" sz="2400" b="1" dirty="0"/>
              <a:t>Estudios Universitarios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80DB7D0-AE2F-AAFA-AA6C-768C9F5BE42E}"/>
              </a:ext>
            </a:extLst>
          </p:cNvPr>
          <p:cNvSpPr txBox="1">
            <a:spLocks/>
          </p:cNvSpPr>
          <p:nvPr/>
        </p:nvSpPr>
        <p:spPr>
          <a:xfrm>
            <a:off x="331643" y="790371"/>
            <a:ext cx="6734175" cy="3809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venir LT Std 65 Medium" panose="020B0603020203020204" pitchFamily="34" charset="0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‒"/>
              <a:tabLst>
                <a:tab pos="228600" algn="l"/>
              </a:tabLst>
              <a:defRPr sz="1800" kern="1200">
                <a:solidFill>
                  <a:schemeClr val="tx2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 marL="8048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sz="1600" kern="1200">
                <a:solidFill>
                  <a:schemeClr val="tx2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3pPr>
            <a:lvl4pPr marL="1033463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4pPr>
            <a:lvl5pPr marL="1201738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v"/>
              <a:defRPr sz="1400" kern="1200">
                <a:solidFill>
                  <a:schemeClr val="accent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ts val="900"/>
            </a:pPr>
            <a:r>
              <a:rPr lang="es-CL" sz="1400" dirty="0">
                <a:latin typeface="Calibri" panose="020F0502020204030204" pitchFamily="34" charset="0"/>
              </a:rPr>
              <a:t>En la actualidad, ¿te encuentras cursando estudios universitarios o piensas hacerlo en el corto plazo?</a:t>
            </a:r>
            <a:endParaRPr lang="es-ES" sz="1400" dirty="0">
              <a:latin typeface="Calibri" panose="020F0502020204030204" pitchFamily="34" charset="0"/>
            </a:endParaRPr>
          </a:p>
          <a:p>
            <a:pPr>
              <a:buSzPts val="900"/>
            </a:pPr>
            <a:endParaRPr lang="es-CL" sz="1400" dirty="0">
              <a:latin typeface="Calibri" panose="020F0502020204030204" pitchFamily="34" charset="0"/>
            </a:endParaRPr>
          </a:p>
          <a:p>
            <a:pPr lvl="0">
              <a:buSzPts val="900"/>
            </a:pPr>
            <a:endParaRPr lang="es-ES" sz="1400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E2EF6B8-4138-0EDC-F78E-BA1EBDE3C30D}"/>
              </a:ext>
            </a:extLst>
          </p:cNvPr>
          <p:cNvSpPr txBox="1">
            <a:spLocks/>
          </p:cNvSpPr>
          <p:nvPr/>
        </p:nvSpPr>
        <p:spPr>
          <a:xfrm>
            <a:off x="748145" y="6365460"/>
            <a:ext cx="7130473" cy="280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D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atos expresados en porcentajes (%). Sobre la Base del Total Entrevistas (N: 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1026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EM: +/-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3,1%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)</a:t>
            </a:r>
            <a:endParaRPr lang="es-CL" sz="10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10AE70B-208C-AFCD-17A7-52773CFB1DF7}"/>
              </a:ext>
            </a:extLst>
          </p:cNvPr>
          <p:cNvSpPr txBox="1"/>
          <p:nvPr/>
        </p:nvSpPr>
        <p:spPr>
          <a:xfrm>
            <a:off x="11122601" y="2130945"/>
            <a:ext cx="4090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CL" sz="9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GSE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A929A30-64E8-0981-F1E6-637125BC1F61}"/>
              </a:ext>
            </a:extLst>
          </p:cNvPr>
          <p:cNvSpPr txBox="1"/>
          <p:nvPr/>
        </p:nvSpPr>
        <p:spPr>
          <a:xfrm>
            <a:off x="11090541" y="2868102"/>
            <a:ext cx="5068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CL" sz="9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EDAD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7F64C6C-34E3-E78A-D23C-F81452A8F628}"/>
              </a:ext>
            </a:extLst>
          </p:cNvPr>
          <p:cNvSpPr txBox="1"/>
          <p:nvPr/>
        </p:nvSpPr>
        <p:spPr>
          <a:xfrm>
            <a:off x="11092144" y="3411593"/>
            <a:ext cx="4908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CL" sz="9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SEXO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4B3BBD6-A062-E0CB-DEB9-BF5E94898F70}"/>
              </a:ext>
            </a:extLst>
          </p:cNvPr>
          <p:cNvSpPr txBox="1"/>
          <p:nvPr/>
        </p:nvSpPr>
        <p:spPr>
          <a:xfrm>
            <a:off x="11106490" y="3936531"/>
            <a:ext cx="522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CL" sz="9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ZONA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5F81777-3FEF-3C75-F6D7-F85B87C5DFAC}"/>
              </a:ext>
            </a:extLst>
          </p:cNvPr>
          <p:cNvSpPr txBox="1"/>
          <p:nvPr/>
        </p:nvSpPr>
        <p:spPr>
          <a:xfrm>
            <a:off x="11090541" y="4603667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CL" sz="9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TENDENCIA </a:t>
            </a:r>
          </a:p>
          <a:p>
            <a:pPr>
              <a:defRPr/>
            </a:pPr>
            <a:r>
              <a:rPr lang="es-CL" sz="9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POLÍTICA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C4D9C3D-1E00-108A-0E6F-F85FE14E5275}"/>
              </a:ext>
            </a:extLst>
          </p:cNvPr>
          <p:cNvSpPr txBox="1"/>
          <p:nvPr/>
        </p:nvSpPr>
        <p:spPr>
          <a:xfrm>
            <a:off x="11122601" y="5266235"/>
            <a:ext cx="80342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CL" sz="9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POSICIÓN </a:t>
            </a:r>
          </a:p>
          <a:p>
            <a:pPr>
              <a:defRPr/>
            </a:pPr>
            <a:r>
              <a:rPr lang="es-CL" sz="9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ANTE EL </a:t>
            </a:r>
          </a:p>
          <a:p>
            <a:pPr>
              <a:defRPr/>
            </a:pPr>
            <a:r>
              <a:rPr lang="es-CL" sz="9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GOBIERNO</a:t>
            </a:r>
          </a:p>
        </p:txBody>
      </p:sp>
    </p:spTree>
    <p:extLst>
      <p:ext uri="{BB962C8B-B14F-4D97-AF65-F5344CB8AC3E}">
        <p14:creationId xmlns:p14="http://schemas.microsoft.com/office/powerpoint/2010/main" val="18854632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31 Gráfico">
            <a:extLst>
              <a:ext uri="{FF2B5EF4-FFF2-40B4-BE49-F238E27FC236}">
                <a16:creationId xmlns:a16="http://schemas.microsoft.com/office/drawing/2014/main" id="{69A428C8-146C-4A5B-BF4F-8D2EC4C8F4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4837094"/>
              </p:ext>
            </p:extLst>
          </p:nvPr>
        </p:nvGraphicFramePr>
        <p:xfrm>
          <a:off x="248005" y="943250"/>
          <a:ext cx="5298491" cy="4750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7 Rectángulo">
            <a:extLst>
              <a:ext uri="{FF2B5EF4-FFF2-40B4-BE49-F238E27FC236}">
                <a16:creationId xmlns:a16="http://schemas.microsoft.com/office/drawing/2014/main" id="{9251BEE3-61DF-324E-84BE-3F646A5C7050}"/>
              </a:ext>
            </a:extLst>
          </p:cNvPr>
          <p:cNvSpPr/>
          <p:nvPr/>
        </p:nvSpPr>
        <p:spPr>
          <a:xfrm>
            <a:off x="6937280" y="998144"/>
            <a:ext cx="3992570" cy="2308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APERTURA POR SEGMENTOS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5431FD8D-5DB2-4DE5-85BE-38E42A510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400" b="1" dirty="0"/>
              <a:t>Modalidad de clases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2436FF1-4810-412D-B569-245EB22B4E9A}"/>
              </a:ext>
            </a:extLst>
          </p:cNvPr>
          <p:cNvSpPr txBox="1"/>
          <p:nvPr/>
        </p:nvSpPr>
        <p:spPr>
          <a:xfrm>
            <a:off x="11271634" y="2495299"/>
            <a:ext cx="4090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CL" sz="9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GSE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6169B37-A538-48FB-A47C-0BD28C233814}"/>
              </a:ext>
            </a:extLst>
          </p:cNvPr>
          <p:cNvSpPr txBox="1"/>
          <p:nvPr/>
        </p:nvSpPr>
        <p:spPr>
          <a:xfrm>
            <a:off x="11239574" y="3232456"/>
            <a:ext cx="5068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CL" sz="9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EDAD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AA45FD3-C08F-4D03-88AC-729516960A83}"/>
              </a:ext>
            </a:extLst>
          </p:cNvPr>
          <p:cNvSpPr txBox="1"/>
          <p:nvPr/>
        </p:nvSpPr>
        <p:spPr>
          <a:xfrm>
            <a:off x="11241177" y="3775947"/>
            <a:ext cx="4908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CL" sz="9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SEXO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FA2BE7D-72E9-475D-96ED-B2B851DF2F8F}"/>
              </a:ext>
            </a:extLst>
          </p:cNvPr>
          <p:cNvSpPr txBox="1"/>
          <p:nvPr/>
        </p:nvSpPr>
        <p:spPr>
          <a:xfrm>
            <a:off x="11255523" y="4300885"/>
            <a:ext cx="522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CL" sz="9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ZONA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2C3F0CB-B00A-46FC-84CA-E3092FD64FB6}"/>
              </a:ext>
            </a:extLst>
          </p:cNvPr>
          <p:cNvSpPr txBox="1"/>
          <p:nvPr/>
        </p:nvSpPr>
        <p:spPr>
          <a:xfrm>
            <a:off x="11239574" y="4968021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CL" sz="9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TENDENCIA </a:t>
            </a:r>
          </a:p>
          <a:p>
            <a:pPr>
              <a:defRPr/>
            </a:pPr>
            <a:r>
              <a:rPr lang="es-CL" sz="9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POLÍTICA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266186F-97B9-4342-A08C-BDEBC03DA9B3}"/>
              </a:ext>
            </a:extLst>
          </p:cNvPr>
          <p:cNvSpPr txBox="1"/>
          <p:nvPr/>
        </p:nvSpPr>
        <p:spPr>
          <a:xfrm>
            <a:off x="11271634" y="5630589"/>
            <a:ext cx="80342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CL" sz="9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POSICIÓN </a:t>
            </a:r>
          </a:p>
          <a:p>
            <a:pPr>
              <a:defRPr/>
            </a:pPr>
            <a:r>
              <a:rPr lang="es-CL" sz="9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ANTE EL </a:t>
            </a:r>
          </a:p>
          <a:p>
            <a:pPr>
              <a:defRPr/>
            </a:pPr>
            <a:r>
              <a:rPr lang="es-CL" sz="9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GOBIERNO</a:t>
            </a:r>
          </a:p>
        </p:txBody>
      </p:sp>
      <p:graphicFrame>
        <p:nvGraphicFramePr>
          <p:cNvPr id="16" name="48 Gráfico">
            <a:extLst>
              <a:ext uri="{FF2B5EF4-FFF2-40B4-BE49-F238E27FC236}">
                <a16:creationId xmlns:a16="http://schemas.microsoft.com/office/drawing/2014/main" id="{A928170F-AE67-D4ED-0FAC-73506FD8FE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322188"/>
              </p:ext>
            </p:extLst>
          </p:nvPr>
        </p:nvGraphicFramePr>
        <p:xfrm>
          <a:off x="6224330" y="1505527"/>
          <a:ext cx="5047304" cy="480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CF636C02-E160-FE6E-27B3-8BF36A0929A3}"/>
              </a:ext>
            </a:extLst>
          </p:cNvPr>
          <p:cNvSpPr txBox="1">
            <a:spLocks/>
          </p:cNvSpPr>
          <p:nvPr/>
        </p:nvSpPr>
        <p:spPr>
          <a:xfrm>
            <a:off x="748145" y="6365460"/>
            <a:ext cx="7130473" cy="280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D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atos expresados en porcentajes (%). Sobre la Base del Total Entrevistas (N: 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1026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EM: +/-</a:t>
            </a:r>
            <a:r>
              <a:rPr lang="es-CL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 3,1%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</a:rPr>
              <a:t>)</a:t>
            </a:r>
            <a:endParaRPr lang="es-CL" sz="10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69A8875-5AB9-24C9-6429-9BF59F75DBE1}"/>
              </a:ext>
            </a:extLst>
          </p:cNvPr>
          <p:cNvSpPr txBox="1">
            <a:spLocks/>
          </p:cNvSpPr>
          <p:nvPr/>
        </p:nvSpPr>
        <p:spPr>
          <a:xfrm>
            <a:off x="457696" y="834252"/>
            <a:ext cx="6734175" cy="3809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venir LT Std 65 Medium" panose="020B0603020203020204" pitchFamily="34" charset="0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‒"/>
              <a:tabLst>
                <a:tab pos="228600" algn="l"/>
              </a:tabLst>
              <a:defRPr sz="1800" kern="1200">
                <a:solidFill>
                  <a:schemeClr val="tx2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 marL="8048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sz="1600" kern="1200">
                <a:solidFill>
                  <a:schemeClr val="tx2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3pPr>
            <a:lvl4pPr marL="1033463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4pPr>
            <a:lvl5pPr marL="1201738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v"/>
              <a:defRPr sz="1400" kern="1200">
                <a:solidFill>
                  <a:schemeClr val="accent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ts val="900"/>
            </a:pPr>
            <a:r>
              <a:rPr lang="es-CL" sz="1400" dirty="0"/>
              <a:t>Considerando que en 2022 ya se han activado las clases presenciales, si pudieras elegir, ¿en cuál de las siguientes opciones preferirías llevar tus estudios universitarios durante el presente año?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4777553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0864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1576FC77-2EC7-4998-A01B-C72C386A8F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1856492"/>
              </p:ext>
            </p:extLst>
          </p:nvPr>
        </p:nvGraphicFramePr>
        <p:xfrm>
          <a:off x="1781463" y="1048906"/>
          <a:ext cx="9025082" cy="513864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68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6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393"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>
                          <a:solidFill>
                            <a:schemeClr val="tx1"/>
                          </a:solidFill>
                        </a:rPr>
                        <a:t>Diseño</a:t>
                      </a:r>
                      <a:r>
                        <a:rPr lang="es-CL" sz="1400" b="1" baseline="0" dirty="0">
                          <a:solidFill>
                            <a:schemeClr val="tx1"/>
                          </a:solidFill>
                        </a:rPr>
                        <a:t> de Investigación</a:t>
                      </a:r>
                      <a:endParaRPr lang="es-CL" sz="1400" b="1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3625" marR="143625" marT="40552" marB="4055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400" b="0" dirty="0">
                          <a:solidFill>
                            <a:schemeClr val="tx1"/>
                          </a:solidFill>
                        </a:rPr>
                        <a:t>Estudio cuantitativo, sobre la base de entrevistas online a través de un panel representativo  con cobertura nacional.</a:t>
                      </a:r>
                      <a:endParaRPr lang="es-CL" sz="14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43625" marR="143625" marT="40552" marB="4055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78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400" b="1" kern="1200" dirty="0">
                          <a:solidFill>
                            <a:schemeClr val="tx1"/>
                          </a:solidFill>
                        </a:rPr>
                        <a:t>Población en estudio</a:t>
                      </a:r>
                    </a:p>
                    <a:p>
                      <a:pPr algn="ctr"/>
                      <a:endParaRPr lang="es-CL" sz="1400" b="1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3625" marR="143625" marT="40552" marB="40552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s-CL" sz="1400" b="0" dirty="0">
                          <a:solidFill>
                            <a:schemeClr val="tx1"/>
                          </a:solidFill>
                        </a:rPr>
                        <a:t>Público en general, hombres y mujeres mayores de 18 años, pertenecientes a los grupos  socioeconómicos , y residentes de todas las provincias del país</a:t>
                      </a:r>
                      <a:endParaRPr lang="es-CL" sz="14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43625" marR="143625" marT="40552" marB="4055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23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_tradnl" sz="1400" b="1" kern="1200" dirty="0">
                          <a:solidFill>
                            <a:schemeClr val="tx1"/>
                          </a:solidFill>
                        </a:rPr>
                        <a:t>Diseño </a:t>
                      </a:r>
                      <a:r>
                        <a:rPr lang="es-ES_tradnl" sz="1400" b="1" kern="1200" dirty="0" err="1">
                          <a:solidFill>
                            <a:schemeClr val="tx1"/>
                          </a:solidFill>
                        </a:rPr>
                        <a:t>muestral</a:t>
                      </a:r>
                      <a:endParaRPr lang="es-ES_tradnl" sz="1400" b="1" i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43625" marR="143625" marT="40552" marB="4055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0" u="none" strike="noStrike" kern="1200" baseline="0" dirty="0">
                          <a:solidFill>
                            <a:schemeClr val="tx1"/>
                          </a:solidFill>
                        </a:rPr>
                        <a:t>Diseño No probabilístico. Se realizó un total de </a:t>
                      </a:r>
                      <a:r>
                        <a:rPr lang="es-CL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1026 </a:t>
                      </a:r>
                      <a:r>
                        <a:rPr lang="es-ES_tradnl" sz="1400" b="1" i="0" u="none" strike="noStrike" kern="12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entrevistas </a:t>
                      </a:r>
                      <a:r>
                        <a:rPr lang="es-ES_tradnl" sz="1400" b="0" u="none" strike="noStrike" kern="1200" baseline="0" dirty="0">
                          <a:solidFill>
                            <a:schemeClr val="tx1"/>
                          </a:solidFill>
                        </a:rPr>
                        <a:t>estratificadas </a:t>
                      </a:r>
                      <a:r>
                        <a:rPr lang="es-ES_tradnl" sz="1400" b="0" u="none" strike="noStrike" kern="1200" baseline="0" dirty="0" err="1">
                          <a:solidFill>
                            <a:schemeClr val="tx1"/>
                          </a:solidFill>
                        </a:rPr>
                        <a:t>aproporcionalmente</a:t>
                      </a:r>
                      <a:r>
                        <a:rPr lang="es-ES_tradnl" sz="1400" b="0" u="none" strike="noStrike" kern="1200" baseline="0" dirty="0">
                          <a:solidFill>
                            <a:schemeClr val="tx1"/>
                          </a:solidFill>
                        </a:rPr>
                        <a:t> por las </a:t>
                      </a:r>
                      <a:r>
                        <a:rPr lang="es-ES_tradnl" sz="1400" b="0" kern="1200" dirty="0">
                          <a:solidFill>
                            <a:schemeClr val="tx1"/>
                          </a:solidFill>
                        </a:rPr>
                        <a:t>variables de Edad, GSE, Zona y Género.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400" b="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0" kern="1200" dirty="0">
                          <a:solidFill>
                            <a:schemeClr val="tx1"/>
                          </a:solidFill>
                        </a:rPr>
                        <a:t>Con el objetivo de proyectar resultados poblacionales, la muestra fue ponderada de acuerdo al peso real de cada segmento: Edad, Zona, GSE, Género.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400" b="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0" kern="1200" dirty="0">
                          <a:solidFill>
                            <a:schemeClr val="tx1"/>
                          </a:solidFill>
                        </a:rPr>
                        <a:t>El margen de Error Muestral para el total de la muestra es de un  </a:t>
                      </a:r>
                      <a:r>
                        <a:rPr lang="es-ES_tradnl" sz="1400" b="0" i="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+/- </a:t>
                      </a:r>
                      <a:r>
                        <a:rPr lang="es-CL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3,1%</a:t>
                      </a:r>
                      <a:r>
                        <a:rPr lang="es-ES_tradnl" sz="1400" b="0" kern="1200" dirty="0">
                          <a:solidFill>
                            <a:schemeClr val="tx1"/>
                          </a:solidFill>
                        </a:rPr>
                        <a:t>, bajo supuestos de aleatoriedad simple, un nivel de confianza del 95% y varianza máxima de los estimadores.</a:t>
                      </a:r>
                      <a:endParaRPr lang="es-ES_tradnl" sz="1400" b="0" i="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143625" marR="143625" marT="40552" marB="40552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38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_tradnl" sz="1400" b="1" kern="1200" dirty="0">
                          <a:solidFill>
                            <a:schemeClr val="tx1"/>
                          </a:solidFill>
                        </a:rPr>
                        <a:t>Selección </a:t>
                      </a:r>
                      <a:r>
                        <a:rPr lang="es-ES_tradnl" sz="1400" b="1" kern="1200" dirty="0" err="1">
                          <a:solidFill>
                            <a:schemeClr val="tx1"/>
                          </a:solidFill>
                        </a:rPr>
                        <a:t>muestral</a:t>
                      </a:r>
                      <a:endParaRPr lang="es-ES_tradnl" sz="1400" b="1" i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43625" marR="143625" marT="40552" marB="4055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es-CL" sz="1400" b="0" u="none" strike="noStrike" kern="1200" baseline="0" dirty="0">
                          <a:solidFill>
                            <a:schemeClr val="tx1"/>
                          </a:solidFill>
                        </a:rPr>
                        <a:t>Selección  en base a un panel online con una tasa de respuesta del  12 %.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es-CL" sz="1400" b="0" u="none" strike="noStrike" kern="1200" baseline="0" dirty="0">
                          <a:solidFill>
                            <a:schemeClr val="tx1"/>
                          </a:solidFill>
                        </a:rPr>
                        <a:t>El panel utilizado corresponde a la empresa </a:t>
                      </a:r>
                      <a:r>
                        <a:rPr lang="es-CL" sz="1400" b="1" u="none" strike="noStrike" kern="1200" baseline="0" dirty="0">
                          <a:solidFill>
                            <a:schemeClr val="tx1"/>
                          </a:solidFill>
                        </a:rPr>
                        <a:t>OpinandoOnline</a:t>
                      </a:r>
                      <a:r>
                        <a:rPr lang="es-CL" sz="1400" b="0" u="none" strike="noStrike" kern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es-CL" sz="1400" b="0" u="none" strike="noStrike" kern="1200" baseline="0" dirty="0">
                          <a:solidFill>
                            <a:schemeClr val="tx1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www.opinandoonline.com</a:t>
                      </a:r>
                      <a:r>
                        <a:rPr lang="es-CL" sz="1400" b="0" u="none" strike="noStrike" kern="1200" baseline="0" dirty="0">
                          <a:solidFill>
                            <a:schemeClr val="tx1"/>
                          </a:solidFill>
                        </a:rPr>
                        <a:t>. Panel en proceso de certificación Norma ISO 26.362</a:t>
                      </a:r>
                      <a:endParaRPr lang="es-CL" sz="1400" b="0" i="0" u="none" strike="noStrike" kern="1200" baseline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43625" marR="143625" marT="40552" marB="40552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2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_tradnl" sz="1400" b="1" kern="1200" dirty="0">
                          <a:solidFill>
                            <a:schemeClr val="tx1"/>
                          </a:solidFill>
                        </a:rPr>
                        <a:t>Instrumento de medición</a:t>
                      </a:r>
                      <a:endParaRPr lang="es-ES_tradnl" sz="1400" b="1" i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43625" marR="143625" marT="40552" marB="4055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_tradnl" sz="1400" b="0" u="none" strike="noStrike" kern="1200" baseline="0" dirty="0">
                          <a:solidFill>
                            <a:schemeClr val="tx1"/>
                          </a:solidFill>
                        </a:rPr>
                        <a:t>Cuestionario de 9 minutos de duración promedio.</a:t>
                      </a:r>
                      <a:endParaRPr lang="es-ES_tradnl" sz="1400" b="0" i="0" u="none" strike="noStrike" kern="1200" baseline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43625" marR="143625" marT="40552" marB="40552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33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_tradnl" sz="1400" b="1" kern="1200" dirty="0">
                          <a:solidFill>
                            <a:schemeClr val="tx1"/>
                          </a:solidFill>
                        </a:rPr>
                        <a:t>Fecha de campo</a:t>
                      </a:r>
                      <a:endParaRPr lang="es-ES_tradnl" sz="1400" b="1" i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43625" marR="143625" marT="40552" marB="4055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0" u="none" strike="noStrike" kern="1200" baseline="0" dirty="0">
                          <a:solidFill>
                            <a:schemeClr val="tx1"/>
                          </a:solidFill>
                        </a:rPr>
                        <a:t>Realizado </a:t>
                      </a:r>
                      <a:r>
                        <a:rPr lang="es-CL" sz="1400" b="0" i="0" u="none" strike="noStrike" kern="12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30 de mayo al 8 de junio</a:t>
                      </a:r>
                      <a:endParaRPr lang="es-ES_tradnl" sz="1400" b="0" i="0" u="none" strike="noStrike" kern="1200" baseline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143625" marR="143625" marT="40552" marB="40552" anchor="ctr" horzOverflow="overflow"/>
                </a:tc>
                <a:extLst>
                  <a:ext uri="{0D108BD9-81ED-4DB2-BD59-A6C34878D82A}">
                    <a16:rowId xmlns:a16="http://schemas.microsoft.com/office/drawing/2014/main" val="1838646038"/>
                  </a:ext>
                </a:extLst>
              </a:tr>
              <a:tr h="27933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_tradnl" sz="1400" b="1" kern="1200" dirty="0">
                          <a:solidFill>
                            <a:schemeClr val="tx1"/>
                          </a:solidFill>
                        </a:rPr>
                        <a:t>Desarrollado por</a:t>
                      </a:r>
                      <a:endParaRPr lang="es-ES_tradnl" sz="1400" b="1" i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43625" marR="143625" marT="40552" marB="4055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kern="0" dirty="0">
                          <a:solidFill>
                            <a:schemeClr val="tx1"/>
                          </a:solidFill>
                        </a:rPr>
                        <a:t>Este estudio ha sido elaborado en su totalidad por Activa.</a:t>
                      </a:r>
                      <a:endParaRPr lang="es-ES_tradnl" sz="1400" b="0" i="0" u="none" strike="noStrike" kern="1200" baseline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143625" marR="143625" marT="40552" marB="40552" anchor="ctr" horzOverflow="overflow"/>
                </a:tc>
                <a:extLst>
                  <a:ext uri="{0D108BD9-81ED-4DB2-BD59-A6C34878D82A}">
                    <a16:rowId xmlns:a16="http://schemas.microsoft.com/office/drawing/2014/main" val="2849194992"/>
                  </a:ext>
                </a:extLst>
              </a:tr>
              <a:tr h="27933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_tradnl" sz="1400" b="1" kern="1200" dirty="0">
                          <a:solidFill>
                            <a:schemeClr val="tx1"/>
                          </a:solidFill>
                        </a:rPr>
                        <a:t>Financiamiento</a:t>
                      </a:r>
                      <a:endParaRPr lang="es-ES_tradnl" sz="1400" b="1" i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43625" marR="143625" marT="40552" marB="4055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0" u="none" strike="noStrike" kern="1200" baseline="0" dirty="0">
                          <a:solidFill>
                            <a:schemeClr val="tx1"/>
                          </a:solidFill>
                        </a:rPr>
                        <a:t>Estudio financiado en un 100% por Activa.</a:t>
                      </a:r>
                      <a:endParaRPr lang="es-ES_tradnl" sz="1400" b="0" i="0" u="none" strike="noStrike" kern="1200" baseline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143625" marR="143625" marT="40552" marB="40552" anchor="ctr" horzOverflow="overflow"/>
                </a:tc>
                <a:extLst>
                  <a:ext uri="{0D108BD9-81ED-4DB2-BD59-A6C34878D82A}">
                    <a16:rowId xmlns:a16="http://schemas.microsoft.com/office/drawing/2014/main" val="473488390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39F5DB7F-D79E-4D5A-A7BA-9DC83486EAD5}"/>
              </a:ext>
            </a:extLst>
          </p:cNvPr>
          <p:cNvSpPr txBox="1">
            <a:spLocks/>
          </p:cNvSpPr>
          <p:nvPr/>
        </p:nvSpPr>
        <p:spPr>
          <a:xfrm>
            <a:off x="507134" y="328469"/>
            <a:ext cx="9867210" cy="47353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>
                <a:ln w="0"/>
                <a:solidFill>
                  <a:schemeClr val="tx2"/>
                </a:solidFill>
                <a:effectLst/>
                <a:latin typeface="Avenir LT Std 65 Medium" panose="020B0603020203020204" pitchFamily="34" charset="0"/>
                <a:ea typeface="+mj-ea"/>
                <a:cs typeface="+mj-cs"/>
              </a:defRPr>
            </a:lvl1pPr>
          </a:lstStyle>
          <a:p>
            <a:r>
              <a:rPr lang="es-ES_tradnl" b="1" dirty="0">
                <a:latin typeface="Calibri" panose="020F0502020204030204" pitchFamily="34" charset="0"/>
                <a:cs typeface="Calibri" panose="020F0502020204030204" pitchFamily="34" charset="0"/>
              </a:rPr>
              <a:t>Metodología</a:t>
            </a:r>
          </a:p>
        </p:txBody>
      </p:sp>
    </p:spTree>
    <p:extLst>
      <p:ext uri="{BB962C8B-B14F-4D97-AF65-F5344CB8AC3E}">
        <p14:creationId xmlns:p14="http://schemas.microsoft.com/office/powerpoint/2010/main" val="2022283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9F5DB7F-D79E-4D5A-A7BA-9DC83486EAD5}"/>
              </a:ext>
            </a:extLst>
          </p:cNvPr>
          <p:cNvSpPr txBox="1">
            <a:spLocks/>
          </p:cNvSpPr>
          <p:nvPr/>
        </p:nvSpPr>
        <p:spPr>
          <a:xfrm>
            <a:off x="507134" y="328469"/>
            <a:ext cx="9867210" cy="47353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spc="0">
                <a:ln w="0"/>
                <a:solidFill>
                  <a:schemeClr val="tx2"/>
                </a:solidFill>
                <a:effectLst/>
                <a:latin typeface="Avenir LT Std 65 Medium" panose="020B0603020203020204" pitchFamily="34" charset="0"/>
                <a:ea typeface="+mj-ea"/>
                <a:cs typeface="+mj-cs"/>
              </a:defRPr>
            </a:lvl1pPr>
          </a:lstStyle>
          <a:p>
            <a:r>
              <a:rPr lang="es-ES_tradnl" b="1" dirty="0">
                <a:latin typeface="Calibri" panose="020F0502020204030204" pitchFamily="34" charset="0"/>
                <a:cs typeface="Calibri" panose="020F0502020204030204" pitchFamily="34" charset="0"/>
              </a:rPr>
              <a:t>Tamaño y segmentación </a:t>
            </a:r>
            <a:r>
              <a:rPr lang="es-ES_tradnl" b="1" dirty="0"/>
              <a:t>muestral</a:t>
            </a:r>
            <a:endParaRPr lang="es-ES_tradn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911FA43-5268-46D5-8579-0F9F16B48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0082" y="1772575"/>
            <a:ext cx="3266336" cy="4411706"/>
          </a:xfrm>
        </p:spPr>
        <p:txBody>
          <a:bodyPr>
            <a:norm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s-CL" sz="1400" dirty="0">
                <a:solidFill>
                  <a:srgbClr val="5E5E5E"/>
                </a:solidFill>
              </a:rPr>
              <a:t>Para proyectar resultados poblacionales, cada segmento fue ponderado por su peso real en la población.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s-CL" sz="1400" dirty="0">
                <a:solidFill>
                  <a:srgbClr val="5E5E5E"/>
                </a:solidFill>
              </a:rPr>
              <a:t>Las variables de ponderación son a nivel de: edad, género, zona y GSE.</a:t>
            </a:r>
          </a:p>
          <a:p>
            <a:pPr algn="just"/>
            <a:endParaRPr lang="en-419" sz="2000" dirty="0"/>
          </a:p>
        </p:txBody>
      </p:sp>
      <p:graphicFrame>
        <p:nvGraphicFramePr>
          <p:cNvPr id="7" name="3 Tabla">
            <a:extLst>
              <a:ext uri="{FF2B5EF4-FFF2-40B4-BE49-F238E27FC236}">
                <a16:creationId xmlns:a16="http://schemas.microsoft.com/office/drawing/2014/main" id="{17C38E4A-B1A7-4DA8-8F37-E158196C4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415052"/>
              </p:ext>
            </p:extLst>
          </p:nvPr>
        </p:nvGraphicFramePr>
        <p:xfrm>
          <a:off x="610675" y="985401"/>
          <a:ext cx="7632356" cy="51988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08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8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8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6340"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>
                          <a:solidFill>
                            <a:schemeClr val="tx1"/>
                          </a:solidFill>
                        </a:rPr>
                        <a:t>Variable</a:t>
                      </a:r>
                      <a:endParaRPr lang="es-CL" sz="1400" b="1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>
                          <a:solidFill>
                            <a:schemeClr val="tx1"/>
                          </a:solidFill>
                        </a:rPr>
                        <a:t>Segmentos</a:t>
                      </a:r>
                      <a:endParaRPr lang="es-CL" sz="1400" b="1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>
                          <a:solidFill>
                            <a:schemeClr val="tx1"/>
                          </a:solidFill>
                        </a:rPr>
                        <a:t>Tamaño </a:t>
                      </a:r>
                    </a:p>
                    <a:p>
                      <a:pPr algn="ctr"/>
                      <a:r>
                        <a:rPr lang="es-CL" sz="1400" b="1" dirty="0">
                          <a:solidFill>
                            <a:schemeClr val="tx1"/>
                          </a:solidFill>
                        </a:rPr>
                        <a:t> Muestral </a:t>
                      </a:r>
                      <a:endParaRPr lang="es-CL" sz="1400" b="1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>
                          <a:solidFill>
                            <a:schemeClr val="tx1"/>
                          </a:solidFill>
                        </a:rPr>
                        <a:t>Error </a:t>
                      </a:r>
                    </a:p>
                    <a:p>
                      <a:pPr algn="ctr"/>
                      <a:r>
                        <a:rPr lang="es-CL" sz="1400" b="1" dirty="0">
                          <a:solidFill>
                            <a:schemeClr val="tx1"/>
                          </a:solidFill>
                        </a:rPr>
                        <a:t>Muestral  Máximo(*)</a:t>
                      </a:r>
                      <a:endParaRPr lang="es-CL" sz="1400" b="1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804">
                <a:tc rowSpan="4">
                  <a:txBody>
                    <a:bodyPr/>
                    <a:lstStyle/>
                    <a:p>
                      <a:pPr algn="ctr"/>
                      <a:endParaRPr lang="es-CL" sz="1400" b="1" dirty="0"/>
                    </a:p>
                    <a:p>
                      <a:pPr algn="ctr"/>
                      <a:endParaRPr lang="es-CL" sz="1400" b="1" dirty="0"/>
                    </a:p>
                    <a:p>
                      <a:pPr algn="ctr"/>
                      <a:r>
                        <a:rPr lang="es-CL" sz="1400" b="1" dirty="0"/>
                        <a:t>GSE</a:t>
                      </a:r>
                      <a:endParaRPr lang="es-CL" sz="1400" b="1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0" dirty="0"/>
                        <a:t>A</a:t>
                      </a:r>
                      <a:endParaRPr lang="es-CL" sz="14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s-CL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s-CL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804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0" dirty="0"/>
                        <a:t>B</a:t>
                      </a:r>
                      <a:endParaRPr lang="es-CL" sz="14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s-CL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s-CL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804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0" dirty="0"/>
                        <a:t>C</a:t>
                      </a:r>
                      <a:endParaRPr lang="es-CL" sz="14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s-CL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s-CL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804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0" dirty="0"/>
                        <a:t>D</a:t>
                      </a:r>
                      <a:endParaRPr lang="es-CL" sz="14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s-CL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s-CL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804">
                <a:tc rowSpan="4">
                  <a:txBody>
                    <a:bodyPr/>
                    <a:lstStyle/>
                    <a:p>
                      <a:pPr algn="ctr"/>
                      <a:r>
                        <a:rPr lang="es-CL" sz="1400" b="1" dirty="0"/>
                        <a:t>EDAD</a:t>
                      </a:r>
                      <a:endParaRPr lang="es-CL" sz="1400" b="1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0" dirty="0"/>
                        <a:t>18 – 29</a:t>
                      </a:r>
                      <a:endParaRPr lang="es-CL" sz="14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s-CL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s-CL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804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0" dirty="0"/>
                        <a:t>31 – 44</a:t>
                      </a:r>
                      <a:endParaRPr lang="es-CL" sz="14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s-CL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s-CL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804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0" dirty="0"/>
                        <a:t>45 - 59</a:t>
                      </a:r>
                      <a:endParaRPr lang="es-CL" sz="14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s-CL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s-CL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804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0" dirty="0"/>
                        <a:t>60 y más</a:t>
                      </a:r>
                      <a:endParaRPr lang="es-CL" sz="14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s-CL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s-CL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1804">
                <a:tc rowSpan="2">
                  <a:txBody>
                    <a:bodyPr/>
                    <a:lstStyle/>
                    <a:p>
                      <a:pPr algn="ctr"/>
                      <a:r>
                        <a:rPr lang="es-CL" sz="1400" b="1" dirty="0"/>
                        <a:t>GÉNERO</a:t>
                      </a:r>
                      <a:endParaRPr lang="es-CL" sz="1400" b="1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0" dirty="0"/>
                        <a:t>Hombre</a:t>
                      </a:r>
                      <a:endParaRPr lang="es-CL" sz="14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s-CL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s-CL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1804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0" dirty="0"/>
                        <a:t>Mujer</a:t>
                      </a:r>
                      <a:endParaRPr lang="es-CL" sz="14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s-CL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s-CL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1804">
                <a:tc rowSpan="2">
                  <a:txBody>
                    <a:bodyPr/>
                    <a:lstStyle/>
                    <a:p>
                      <a:pPr algn="ctr"/>
                      <a:r>
                        <a:rPr lang="es-CL" sz="1400" b="1" kern="1200" dirty="0">
                          <a:solidFill>
                            <a:schemeClr val="tx1"/>
                          </a:solidFill>
                        </a:rPr>
                        <a:t>ZONA</a:t>
                      </a:r>
                      <a:endParaRPr lang="es-CL" sz="1400" b="1" i="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0" dirty="0"/>
                        <a:t>Provincias</a:t>
                      </a:r>
                      <a:endParaRPr lang="es-CL" sz="14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s-CL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s-CL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1804">
                <a:tc vMerge="1">
                  <a:txBody>
                    <a:bodyPr/>
                    <a:lstStyle/>
                    <a:p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0" dirty="0"/>
                        <a:t>Lima</a:t>
                      </a:r>
                      <a:endParaRPr lang="es-CL" sz="14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s-CL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s-CL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0892">
                <a:tc gridSpan="2">
                  <a:txBody>
                    <a:bodyPr/>
                    <a:lstStyle/>
                    <a:p>
                      <a:pPr algn="ctr"/>
                      <a:r>
                        <a:rPr lang="es-CL" sz="1400" b="1" dirty="0"/>
                        <a:t>Total</a:t>
                      </a:r>
                      <a:endParaRPr lang="es-CL" sz="1400" b="1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" name="4 CuadroTexto">
            <a:extLst>
              <a:ext uri="{FF2B5EF4-FFF2-40B4-BE49-F238E27FC236}">
                <a16:creationId xmlns:a16="http://schemas.microsoft.com/office/drawing/2014/main" id="{A5865342-B42E-4BBC-9C0A-DF70BDAF1167}"/>
              </a:ext>
            </a:extLst>
          </p:cNvPr>
          <p:cNvSpPr txBox="1"/>
          <p:nvPr/>
        </p:nvSpPr>
        <p:spPr>
          <a:xfrm>
            <a:off x="8792872" y="4985293"/>
            <a:ext cx="30007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(*) Error muestral calculado bajo supuesto de aleatoriedad simple, un nivel de confianza del 95% y varianza máxima del estimador proporcional.</a:t>
            </a:r>
          </a:p>
        </p:txBody>
      </p:sp>
    </p:spTree>
    <p:extLst>
      <p:ext uri="{BB962C8B-B14F-4D97-AF65-F5344CB8AC3E}">
        <p14:creationId xmlns:p14="http://schemas.microsoft.com/office/powerpoint/2010/main" val="2455679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/>
              <a:t>Perfil de </a:t>
            </a:r>
            <a:r>
              <a:rPr lang="es-CL" sz="2800" b="1" dirty="0">
                <a:latin typeface="Calibri" panose="020F0502020204030204" pitchFamily="34" charset="0"/>
                <a:cs typeface="Calibri" panose="020F0502020204030204" pitchFamily="34" charset="0"/>
              </a:rPr>
              <a:t>ponderación</a:t>
            </a:r>
            <a:endParaRPr lang="es-CL" dirty="0"/>
          </a:p>
        </p:txBody>
      </p:sp>
      <p:graphicFrame>
        <p:nvGraphicFramePr>
          <p:cNvPr id="7" name="Gráfico 6"/>
          <p:cNvGraphicFramePr/>
          <p:nvPr/>
        </p:nvGraphicFramePr>
        <p:xfrm>
          <a:off x="1216891" y="1008737"/>
          <a:ext cx="2349636" cy="2439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Conector recto 8"/>
          <p:cNvCxnSpPr/>
          <p:nvPr/>
        </p:nvCxnSpPr>
        <p:spPr>
          <a:xfrm flipH="1">
            <a:off x="1765164" y="3172537"/>
            <a:ext cx="396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2386346" y="3299815"/>
            <a:ext cx="4683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1100" dirty="0">
                <a:solidFill>
                  <a:schemeClr val="accent1"/>
                </a:solidFill>
                <a:latin typeface="Avenir LT Std 65 Medium" panose="020B0603020203020204" pitchFamily="34" charset="0"/>
              </a:rPr>
              <a:t>Edad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699348" y="3299815"/>
            <a:ext cx="4651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1100" dirty="0">
                <a:solidFill>
                  <a:schemeClr val="accent1"/>
                </a:solidFill>
                <a:latin typeface="Avenir LT Std 65 Medium" panose="020B0603020203020204" pitchFamily="34" charset="0"/>
              </a:rPr>
              <a:t>Zona</a:t>
            </a:r>
          </a:p>
        </p:txBody>
      </p:sp>
      <p:graphicFrame>
        <p:nvGraphicFramePr>
          <p:cNvPr id="66" name="Gráfico 65"/>
          <p:cNvGraphicFramePr/>
          <p:nvPr>
            <p:extLst>
              <p:ext uri="{D42A27DB-BD31-4B8C-83A1-F6EECF244321}">
                <p14:modId xmlns:p14="http://schemas.microsoft.com/office/powerpoint/2010/main" val="4159730648"/>
              </p:ext>
            </p:extLst>
          </p:nvPr>
        </p:nvGraphicFramePr>
        <p:xfrm>
          <a:off x="6216990" y="1451132"/>
          <a:ext cx="5767191" cy="3844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5" name="2 Rectángulo">
            <a:extLst>
              <a:ext uri="{FF2B5EF4-FFF2-40B4-BE49-F238E27FC236}">
                <a16:creationId xmlns:a16="http://schemas.microsoft.com/office/drawing/2014/main" id="{4E06187E-3F69-4C6A-9B30-0A2A5B6059D5}"/>
              </a:ext>
            </a:extLst>
          </p:cNvPr>
          <p:cNvSpPr>
            <a:spLocks noChangeAspect="1"/>
          </p:cNvSpPr>
          <p:nvPr/>
        </p:nvSpPr>
        <p:spPr>
          <a:xfrm>
            <a:off x="7618028" y="1494209"/>
            <a:ext cx="3031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¿Cuál es tu posición política, independiente que seas militante de algún partido político?</a:t>
            </a:r>
          </a:p>
        </p:txBody>
      </p:sp>
      <p:sp>
        <p:nvSpPr>
          <p:cNvPr id="56" name="10 Rectángulo redondeado">
            <a:extLst>
              <a:ext uri="{FF2B5EF4-FFF2-40B4-BE49-F238E27FC236}">
                <a16:creationId xmlns:a16="http://schemas.microsoft.com/office/drawing/2014/main" id="{83023008-15A5-4FE6-8A81-2FED82567432}"/>
              </a:ext>
            </a:extLst>
          </p:cNvPr>
          <p:cNvSpPr>
            <a:spLocks/>
          </p:cNvSpPr>
          <p:nvPr/>
        </p:nvSpPr>
        <p:spPr>
          <a:xfrm>
            <a:off x="8020585" y="1235132"/>
            <a:ext cx="2160000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050" b="1" dirty="0">
                <a:solidFill>
                  <a:prstClr val="black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POSICIÓN POLÍTICA</a:t>
            </a:r>
          </a:p>
        </p:txBody>
      </p:sp>
      <p:graphicFrame>
        <p:nvGraphicFramePr>
          <p:cNvPr id="57" name="Gráfico 56">
            <a:extLst>
              <a:ext uri="{FF2B5EF4-FFF2-40B4-BE49-F238E27FC236}">
                <a16:creationId xmlns:a16="http://schemas.microsoft.com/office/drawing/2014/main" id="{AD091C1B-14B5-4747-AA14-8B68A4705B9B}"/>
              </a:ext>
            </a:extLst>
          </p:cNvPr>
          <p:cNvGraphicFramePr/>
          <p:nvPr/>
        </p:nvGraphicFramePr>
        <p:xfrm>
          <a:off x="3746364" y="1044763"/>
          <a:ext cx="2349636" cy="2429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9" name="Gráfico 58">
            <a:extLst>
              <a:ext uri="{FF2B5EF4-FFF2-40B4-BE49-F238E27FC236}">
                <a16:creationId xmlns:a16="http://schemas.microsoft.com/office/drawing/2014/main" id="{BEEC6541-C5BF-460D-A95C-84F83F1A2B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8400245"/>
              </p:ext>
            </p:extLst>
          </p:nvPr>
        </p:nvGraphicFramePr>
        <p:xfrm>
          <a:off x="1147876" y="3864193"/>
          <a:ext cx="2349636" cy="2439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E7442514-9C30-4488-951B-8B3FE6E31812}"/>
              </a:ext>
            </a:extLst>
          </p:cNvPr>
          <p:cNvCxnSpPr/>
          <p:nvPr/>
        </p:nvCxnSpPr>
        <p:spPr>
          <a:xfrm flipH="1">
            <a:off x="1735424" y="6045988"/>
            <a:ext cx="396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uadroTexto 60">
            <a:extLst>
              <a:ext uri="{FF2B5EF4-FFF2-40B4-BE49-F238E27FC236}">
                <a16:creationId xmlns:a16="http://schemas.microsoft.com/office/drawing/2014/main" id="{33DEC242-DD71-4A90-826B-853BBB3C8AC7}"/>
              </a:ext>
            </a:extLst>
          </p:cNvPr>
          <p:cNvSpPr txBox="1"/>
          <p:nvPr/>
        </p:nvSpPr>
        <p:spPr>
          <a:xfrm>
            <a:off x="4675220" y="6173266"/>
            <a:ext cx="4539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1100" dirty="0">
                <a:solidFill>
                  <a:schemeClr val="accent1"/>
                </a:solidFill>
                <a:latin typeface="Avenir LT Std 65 Medium" panose="020B0603020203020204" pitchFamily="34" charset="0"/>
              </a:rPr>
              <a:t>Sexo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CC5C7240-983A-4C05-97D3-236AD3159016}"/>
              </a:ext>
            </a:extLst>
          </p:cNvPr>
          <p:cNvSpPr txBox="1"/>
          <p:nvPr/>
        </p:nvSpPr>
        <p:spPr>
          <a:xfrm>
            <a:off x="2218500" y="6132786"/>
            <a:ext cx="4074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1100" dirty="0">
                <a:solidFill>
                  <a:schemeClr val="accent1"/>
                </a:solidFill>
                <a:latin typeface="Avenir LT Std 65 Medium" panose="020B0603020203020204" pitchFamily="34" charset="0"/>
              </a:rPr>
              <a:t>GSE</a:t>
            </a:r>
          </a:p>
        </p:txBody>
      </p:sp>
      <p:grpSp>
        <p:nvGrpSpPr>
          <p:cNvPr id="63" name="Group 213">
            <a:extLst>
              <a:ext uri="{FF2B5EF4-FFF2-40B4-BE49-F238E27FC236}">
                <a16:creationId xmlns:a16="http://schemas.microsoft.com/office/drawing/2014/main" id="{F5F4A44A-DD3E-4747-8B46-A205C8FD138F}"/>
              </a:ext>
            </a:extLst>
          </p:cNvPr>
          <p:cNvGrpSpPr>
            <a:grpSpLocks noChangeAspect="1"/>
          </p:cNvGrpSpPr>
          <p:nvPr/>
        </p:nvGrpSpPr>
        <p:grpSpPr>
          <a:xfrm>
            <a:off x="5095525" y="4291404"/>
            <a:ext cx="437835" cy="1198800"/>
            <a:chOff x="-2247800" y="3284984"/>
            <a:chExt cx="365792" cy="1035190"/>
          </a:xfrm>
          <a:solidFill>
            <a:schemeClr val="accent3"/>
          </a:solidFill>
        </p:grpSpPr>
        <p:sp>
          <p:nvSpPr>
            <p:cNvPr id="64" name="Freeform 76">
              <a:extLst>
                <a:ext uri="{FF2B5EF4-FFF2-40B4-BE49-F238E27FC236}">
                  <a16:creationId xmlns:a16="http://schemas.microsoft.com/office/drawing/2014/main" id="{66CF536A-A9BC-42CE-8B4B-AF92C6CF4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47800" y="3495314"/>
              <a:ext cx="365792" cy="824860"/>
            </a:xfrm>
            <a:custGeom>
              <a:avLst/>
              <a:gdLst/>
              <a:ahLst/>
              <a:cxnLst>
                <a:cxn ang="0">
                  <a:pos x="254" y="69"/>
                </a:cxn>
                <a:cxn ang="0">
                  <a:pos x="127" y="0"/>
                </a:cxn>
                <a:cxn ang="0">
                  <a:pos x="0" y="69"/>
                </a:cxn>
                <a:cxn ang="0">
                  <a:pos x="0" y="73"/>
                </a:cxn>
                <a:cxn ang="0">
                  <a:pos x="0" y="77"/>
                </a:cxn>
                <a:cxn ang="0">
                  <a:pos x="0" y="273"/>
                </a:cxn>
                <a:cxn ang="0">
                  <a:pos x="24" y="297"/>
                </a:cxn>
                <a:cxn ang="0">
                  <a:pos x="48" y="273"/>
                </a:cxn>
                <a:cxn ang="0">
                  <a:pos x="48" y="89"/>
                </a:cxn>
                <a:cxn ang="0">
                  <a:pos x="52" y="96"/>
                </a:cxn>
                <a:cxn ang="0">
                  <a:pos x="52" y="238"/>
                </a:cxn>
                <a:cxn ang="0">
                  <a:pos x="52" y="239"/>
                </a:cxn>
                <a:cxn ang="0">
                  <a:pos x="52" y="537"/>
                </a:cxn>
                <a:cxn ang="0">
                  <a:pos x="88" y="573"/>
                </a:cxn>
                <a:cxn ang="0">
                  <a:pos x="125" y="537"/>
                </a:cxn>
                <a:cxn ang="0">
                  <a:pos x="125" y="287"/>
                </a:cxn>
                <a:cxn ang="0">
                  <a:pos x="129" y="287"/>
                </a:cxn>
                <a:cxn ang="0">
                  <a:pos x="129" y="537"/>
                </a:cxn>
                <a:cxn ang="0">
                  <a:pos x="166" y="573"/>
                </a:cxn>
                <a:cxn ang="0">
                  <a:pos x="202" y="537"/>
                </a:cxn>
                <a:cxn ang="0">
                  <a:pos x="202" y="239"/>
                </a:cxn>
                <a:cxn ang="0">
                  <a:pos x="202" y="238"/>
                </a:cxn>
                <a:cxn ang="0">
                  <a:pos x="202" y="88"/>
                </a:cxn>
                <a:cxn ang="0">
                  <a:pos x="206" y="92"/>
                </a:cxn>
                <a:cxn ang="0">
                  <a:pos x="206" y="95"/>
                </a:cxn>
                <a:cxn ang="0">
                  <a:pos x="206" y="273"/>
                </a:cxn>
                <a:cxn ang="0">
                  <a:pos x="230" y="297"/>
                </a:cxn>
                <a:cxn ang="0">
                  <a:pos x="254" y="273"/>
                </a:cxn>
                <a:cxn ang="0">
                  <a:pos x="254" y="77"/>
                </a:cxn>
                <a:cxn ang="0">
                  <a:pos x="254" y="74"/>
                </a:cxn>
                <a:cxn ang="0">
                  <a:pos x="254" y="69"/>
                </a:cxn>
              </a:cxnLst>
              <a:rect l="0" t="0" r="r" b="b"/>
              <a:pathLst>
                <a:path w="254" h="573">
                  <a:moveTo>
                    <a:pt x="254" y="69"/>
                  </a:moveTo>
                  <a:cubicBezTo>
                    <a:pt x="254" y="20"/>
                    <a:pt x="224" y="0"/>
                    <a:pt x="127" y="0"/>
                  </a:cubicBezTo>
                  <a:cubicBezTo>
                    <a:pt x="27" y="0"/>
                    <a:pt x="0" y="26"/>
                    <a:pt x="0" y="69"/>
                  </a:cubicBezTo>
                  <a:cubicBezTo>
                    <a:pt x="0" y="71"/>
                    <a:pt x="0" y="72"/>
                    <a:pt x="0" y="73"/>
                  </a:cubicBezTo>
                  <a:cubicBezTo>
                    <a:pt x="0" y="75"/>
                    <a:pt x="0" y="76"/>
                    <a:pt x="0" y="7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286"/>
                    <a:pt x="10" y="297"/>
                    <a:pt x="24" y="297"/>
                  </a:cubicBezTo>
                  <a:cubicBezTo>
                    <a:pt x="37" y="297"/>
                    <a:pt x="48" y="286"/>
                    <a:pt x="48" y="273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48" y="84"/>
                    <a:pt x="51" y="83"/>
                    <a:pt x="52" y="96"/>
                  </a:cubicBezTo>
                  <a:cubicBezTo>
                    <a:pt x="52" y="238"/>
                    <a:pt x="52" y="238"/>
                    <a:pt x="52" y="238"/>
                  </a:cubicBezTo>
                  <a:cubicBezTo>
                    <a:pt x="52" y="239"/>
                    <a:pt x="52" y="239"/>
                    <a:pt x="52" y="239"/>
                  </a:cubicBezTo>
                  <a:cubicBezTo>
                    <a:pt x="52" y="537"/>
                    <a:pt x="52" y="537"/>
                    <a:pt x="52" y="537"/>
                  </a:cubicBezTo>
                  <a:cubicBezTo>
                    <a:pt x="52" y="557"/>
                    <a:pt x="68" y="573"/>
                    <a:pt x="88" y="573"/>
                  </a:cubicBezTo>
                  <a:cubicBezTo>
                    <a:pt x="108" y="573"/>
                    <a:pt x="125" y="557"/>
                    <a:pt x="125" y="537"/>
                  </a:cubicBezTo>
                  <a:cubicBezTo>
                    <a:pt x="125" y="287"/>
                    <a:pt x="125" y="287"/>
                    <a:pt x="125" y="287"/>
                  </a:cubicBezTo>
                  <a:cubicBezTo>
                    <a:pt x="129" y="287"/>
                    <a:pt x="129" y="287"/>
                    <a:pt x="129" y="287"/>
                  </a:cubicBezTo>
                  <a:cubicBezTo>
                    <a:pt x="129" y="537"/>
                    <a:pt x="129" y="537"/>
                    <a:pt x="129" y="537"/>
                  </a:cubicBezTo>
                  <a:cubicBezTo>
                    <a:pt x="129" y="557"/>
                    <a:pt x="146" y="573"/>
                    <a:pt x="166" y="573"/>
                  </a:cubicBezTo>
                  <a:cubicBezTo>
                    <a:pt x="186" y="573"/>
                    <a:pt x="202" y="557"/>
                    <a:pt x="202" y="537"/>
                  </a:cubicBezTo>
                  <a:cubicBezTo>
                    <a:pt x="202" y="239"/>
                    <a:pt x="202" y="239"/>
                    <a:pt x="202" y="239"/>
                  </a:cubicBezTo>
                  <a:cubicBezTo>
                    <a:pt x="202" y="238"/>
                    <a:pt x="202" y="238"/>
                    <a:pt x="202" y="238"/>
                  </a:cubicBezTo>
                  <a:cubicBezTo>
                    <a:pt x="202" y="88"/>
                    <a:pt x="202" y="88"/>
                    <a:pt x="202" y="88"/>
                  </a:cubicBezTo>
                  <a:cubicBezTo>
                    <a:pt x="203" y="85"/>
                    <a:pt x="206" y="85"/>
                    <a:pt x="206" y="92"/>
                  </a:cubicBezTo>
                  <a:cubicBezTo>
                    <a:pt x="206" y="93"/>
                    <a:pt x="206" y="94"/>
                    <a:pt x="206" y="95"/>
                  </a:cubicBezTo>
                  <a:cubicBezTo>
                    <a:pt x="206" y="273"/>
                    <a:pt x="206" y="273"/>
                    <a:pt x="206" y="273"/>
                  </a:cubicBezTo>
                  <a:cubicBezTo>
                    <a:pt x="206" y="286"/>
                    <a:pt x="217" y="297"/>
                    <a:pt x="230" y="297"/>
                  </a:cubicBezTo>
                  <a:cubicBezTo>
                    <a:pt x="243" y="297"/>
                    <a:pt x="254" y="286"/>
                    <a:pt x="254" y="273"/>
                  </a:cubicBezTo>
                  <a:cubicBezTo>
                    <a:pt x="254" y="77"/>
                    <a:pt x="254" y="77"/>
                    <a:pt x="254" y="77"/>
                  </a:cubicBezTo>
                  <a:cubicBezTo>
                    <a:pt x="254" y="76"/>
                    <a:pt x="254" y="75"/>
                    <a:pt x="254" y="74"/>
                  </a:cubicBezTo>
                  <a:cubicBezTo>
                    <a:pt x="254" y="72"/>
                    <a:pt x="254" y="70"/>
                    <a:pt x="254" y="6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MX"/>
              </a:defPPr>
              <a:lvl1pPr marL="0" algn="l" defTabSz="91396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83" algn="l" defTabSz="91396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66" algn="l" defTabSz="91396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48" algn="l" defTabSz="91396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32" algn="l" defTabSz="91396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14" algn="l" defTabSz="91396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897" algn="l" defTabSz="91396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880" algn="l" defTabSz="91396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862" algn="l" defTabSz="91396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5" name="Oval 77">
              <a:extLst>
                <a:ext uri="{FF2B5EF4-FFF2-40B4-BE49-F238E27FC236}">
                  <a16:creationId xmlns:a16="http://schemas.microsoft.com/office/drawing/2014/main" id="{6A827253-329F-44A3-8D3A-95FED1760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172813" y="3284984"/>
              <a:ext cx="198747" cy="19691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MX"/>
              </a:defPPr>
              <a:lvl1pPr marL="0" algn="l" defTabSz="91396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83" algn="l" defTabSz="91396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66" algn="l" defTabSz="91396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48" algn="l" defTabSz="91396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32" algn="l" defTabSz="91396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14" algn="l" defTabSz="91396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897" algn="l" defTabSz="91396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880" algn="l" defTabSz="91396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862" algn="l" defTabSz="91396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67" name="Group 214">
            <a:extLst>
              <a:ext uri="{FF2B5EF4-FFF2-40B4-BE49-F238E27FC236}">
                <a16:creationId xmlns:a16="http://schemas.microsoft.com/office/drawing/2014/main" id="{4B440813-8415-4679-87DC-D6D6ABBA871D}"/>
              </a:ext>
            </a:extLst>
          </p:cNvPr>
          <p:cNvGrpSpPr>
            <a:grpSpLocks noChangeAspect="1"/>
          </p:cNvGrpSpPr>
          <p:nvPr/>
        </p:nvGrpSpPr>
        <p:grpSpPr>
          <a:xfrm>
            <a:off x="4225517" y="4291404"/>
            <a:ext cx="523850" cy="1198800"/>
            <a:chOff x="-1792999" y="3284984"/>
            <a:chExt cx="485284" cy="1035190"/>
          </a:xfrm>
          <a:solidFill>
            <a:schemeClr val="accent2"/>
          </a:solidFill>
        </p:grpSpPr>
        <p:sp>
          <p:nvSpPr>
            <p:cNvPr id="83" name="Oval 80">
              <a:extLst>
                <a:ext uri="{FF2B5EF4-FFF2-40B4-BE49-F238E27FC236}">
                  <a16:creationId xmlns:a16="http://schemas.microsoft.com/office/drawing/2014/main" id="{5D97009F-5F37-4547-ABE5-0B874DCE4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61924" y="3284984"/>
              <a:ext cx="198747" cy="19691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MX"/>
              </a:defPPr>
              <a:lvl1pPr marL="0" algn="l" defTabSz="91396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83" algn="l" defTabSz="91396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66" algn="l" defTabSz="91396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48" algn="l" defTabSz="91396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32" algn="l" defTabSz="91396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14" algn="l" defTabSz="91396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897" algn="l" defTabSz="91396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880" algn="l" defTabSz="91396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862" algn="l" defTabSz="91396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4" name="Freeform 81">
              <a:extLst>
                <a:ext uri="{FF2B5EF4-FFF2-40B4-BE49-F238E27FC236}">
                  <a16:creationId xmlns:a16="http://schemas.microsoft.com/office/drawing/2014/main" id="{E938E0B5-44B2-450C-8252-718CFDC2A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92999" y="3495314"/>
              <a:ext cx="485284" cy="824860"/>
            </a:xfrm>
            <a:custGeom>
              <a:avLst/>
              <a:gdLst/>
              <a:ahLst/>
              <a:cxnLst>
                <a:cxn ang="0">
                  <a:pos x="334" y="247"/>
                </a:cxn>
                <a:cxn ang="0">
                  <a:pos x="297" y="54"/>
                </a:cxn>
                <a:cxn ang="0">
                  <a:pos x="296" y="51"/>
                </a:cxn>
                <a:cxn ang="0">
                  <a:pos x="171" y="0"/>
                </a:cxn>
                <a:cxn ang="0">
                  <a:pos x="168" y="0"/>
                </a:cxn>
                <a:cxn ang="0">
                  <a:pos x="166" y="0"/>
                </a:cxn>
                <a:cxn ang="0">
                  <a:pos x="41" y="51"/>
                </a:cxn>
                <a:cxn ang="0">
                  <a:pos x="40" y="54"/>
                </a:cxn>
                <a:cxn ang="0">
                  <a:pos x="3" y="247"/>
                </a:cxn>
                <a:cxn ang="0">
                  <a:pos x="22" y="275"/>
                </a:cxn>
                <a:cxn ang="0">
                  <a:pos x="50" y="256"/>
                </a:cxn>
                <a:cxn ang="0">
                  <a:pos x="83" y="86"/>
                </a:cxn>
                <a:cxn ang="0">
                  <a:pos x="88" y="92"/>
                </a:cxn>
                <a:cxn ang="0">
                  <a:pos x="32" y="374"/>
                </a:cxn>
                <a:cxn ang="0">
                  <a:pos x="91" y="374"/>
                </a:cxn>
                <a:cxn ang="0">
                  <a:pos x="91" y="537"/>
                </a:cxn>
                <a:cxn ang="0">
                  <a:pos x="127" y="573"/>
                </a:cxn>
                <a:cxn ang="0">
                  <a:pos x="164" y="537"/>
                </a:cxn>
                <a:cxn ang="0">
                  <a:pos x="164" y="374"/>
                </a:cxn>
                <a:cxn ang="0">
                  <a:pos x="165" y="374"/>
                </a:cxn>
                <a:cxn ang="0">
                  <a:pos x="165" y="374"/>
                </a:cxn>
                <a:cxn ang="0">
                  <a:pos x="168" y="374"/>
                </a:cxn>
                <a:cxn ang="0">
                  <a:pos x="168" y="537"/>
                </a:cxn>
                <a:cxn ang="0">
                  <a:pos x="205" y="573"/>
                </a:cxn>
                <a:cxn ang="0">
                  <a:pos x="241" y="537"/>
                </a:cxn>
                <a:cxn ang="0">
                  <a:pos x="241" y="374"/>
                </a:cxn>
                <a:cxn ang="0">
                  <a:pos x="305" y="374"/>
                </a:cxn>
                <a:cxn ang="0">
                  <a:pos x="249" y="89"/>
                </a:cxn>
                <a:cxn ang="0">
                  <a:pos x="255" y="90"/>
                </a:cxn>
                <a:cxn ang="0">
                  <a:pos x="287" y="256"/>
                </a:cxn>
                <a:cxn ang="0">
                  <a:pos x="315" y="275"/>
                </a:cxn>
                <a:cxn ang="0">
                  <a:pos x="334" y="247"/>
                </a:cxn>
              </a:cxnLst>
              <a:rect l="0" t="0" r="r" b="b"/>
              <a:pathLst>
                <a:path w="337" h="573">
                  <a:moveTo>
                    <a:pt x="334" y="247"/>
                  </a:moveTo>
                  <a:cubicBezTo>
                    <a:pt x="297" y="54"/>
                    <a:pt x="297" y="54"/>
                    <a:pt x="297" y="54"/>
                  </a:cubicBezTo>
                  <a:cubicBezTo>
                    <a:pt x="297" y="53"/>
                    <a:pt x="296" y="52"/>
                    <a:pt x="296" y="51"/>
                  </a:cubicBezTo>
                  <a:cubicBezTo>
                    <a:pt x="288" y="19"/>
                    <a:pt x="256" y="0"/>
                    <a:pt x="171" y="0"/>
                  </a:cubicBezTo>
                  <a:cubicBezTo>
                    <a:pt x="170" y="0"/>
                    <a:pt x="169" y="0"/>
                    <a:pt x="168" y="0"/>
                  </a:cubicBezTo>
                  <a:cubicBezTo>
                    <a:pt x="168" y="0"/>
                    <a:pt x="167" y="0"/>
                    <a:pt x="166" y="0"/>
                  </a:cubicBezTo>
                  <a:cubicBezTo>
                    <a:pt x="81" y="0"/>
                    <a:pt x="49" y="19"/>
                    <a:pt x="41" y="51"/>
                  </a:cubicBezTo>
                  <a:cubicBezTo>
                    <a:pt x="40" y="52"/>
                    <a:pt x="40" y="53"/>
                    <a:pt x="40" y="54"/>
                  </a:cubicBezTo>
                  <a:cubicBezTo>
                    <a:pt x="3" y="247"/>
                    <a:pt x="3" y="247"/>
                    <a:pt x="3" y="247"/>
                  </a:cubicBezTo>
                  <a:cubicBezTo>
                    <a:pt x="0" y="260"/>
                    <a:pt x="9" y="273"/>
                    <a:pt x="22" y="275"/>
                  </a:cubicBezTo>
                  <a:cubicBezTo>
                    <a:pt x="35" y="278"/>
                    <a:pt x="47" y="269"/>
                    <a:pt x="50" y="256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85" y="82"/>
                    <a:pt x="89" y="83"/>
                    <a:pt x="88" y="92"/>
                  </a:cubicBezTo>
                  <a:cubicBezTo>
                    <a:pt x="32" y="374"/>
                    <a:pt x="32" y="374"/>
                    <a:pt x="32" y="374"/>
                  </a:cubicBezTo>
                  <a:cubicBezTo>
                    <a:pt x="91" y="374"/>
                    <a:pt x="91" y="374"/>
                    <a:pt x="91" y="374"/>
                  </a:cubicBezTo>
                  <a:cubicBezTo>
                    <a:pt x="91" y="537"/>
                    <a:pt x="91" y="537"/>
                    <a:pt x="91" y="537"/>
                  </a:cubicBezTo>
                  <a:cubicBezTo>
                    <a:pt x="91" y="557"/>
                    <a:pt x="107" y="573"/>
                    <a:pt x="127" y="573"/>
                  </a:cubicBezTo>
                  <a:cubicBezTo>
                    <a:pt x="147" y="573"/>
                    <a:pt x="164" y="557"/>
                    <a:pt x="164" y="537"/>
                  </a:cubicBezTo>
                  <a:cubicBezTo>
                    <a:pt x="164" y="374"/>
                    <a:pt x="164" y="374"/>
                    <a:pt x="164" y="374"/>
                  </a:cubicBezTo>
                  <a:cubicBezTo>
                    <a:pt x="165" y="374"/>
                    <a:pt x="165" y="374"/>
                    <a:pt x="165" y="374"/>
                  </a:cubicBezTo>
                  <a:cubicBezTo>
                    <a:pt x="165" y="374"/>
                    <a:pt x="165" y="374"/>
                    <a:pt x="165" y="374"/>
                  </a:cubicBezTo>
                  <a:cubicBezTo>
                    <a:pt x="168" y="374"/>
                    <a:pt x="168" y="374"/>
                    <a:pt x="168" y="374"/>
                  </a:cubicBezTo>
                  <a:cubicBezTo>
                    <a:pt x="168" y="537"/>
                    <a:pt x="168" y="537"/>
                    <a:pt x="168" y="537"/>
                  </a:cubicBezTo>
                  <a:cubicBezTo>
                    <a:pt x="168" y="557"/>
                    <a:pt x="185" y="573"/>
                    <a:pt x="205" y="573"/>
                  </a:cubicBezTo>
                  <a:cubicBezTo>
                    <a:pt x="225" y="573"/>
                    <a:pt x="241" y="557"/>
                    <a:pt x="241" y="537"/>
                  </a:cubicBezTo>
                  <a:cubicBezTo>
                    <a:pt x="241" y="374"/>
                    <a:pt x="241" y="374"/>
                    <a:pt x="241" y="374"/>
                  </a:cubicBezTo>
                  <a:cubicBezTo>
                    <a:pt x="305" y="374"/>
                    <a:pt x="305" y="374"/>
                    <a:pt x="305" y="374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9" y="82"/>
                    <a:pt x="254" y="83"/>
                    <a:pt x="255" y="90"/>
                  </a:cubicBezTo>
                  <a:cubicBezTo>
                    <a:pt x="287" y="256"/>
                    <a:pt x="287" y="256"/>
                    <a:pt x="287" y="256"/>
                  </a:cubicBezTo>
                  <a:cubicBezTo>
                    <a:pt x="289" y="269"/>
                    <a:pt x="302" y="278"/>
                    <a:pt x="315" y="275"/>
                  </a:cubicBezTo>
                  <a:cubicBezTo>
                    <a:pt x="328" y="273"/>
                    <a:pt x="337" y="260"/>
                    <a:pt x="334" y="24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MX"/>
              </a:defPPr>
              <a:lvl1pPr marL="0" algn="l" defTabSz="91396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983" algn="l" defTabSz="91396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966" algn="l" defTabSz="91396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948" algn="l" defTabSz="91396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932" algn="l" defTabSz="91396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914" algn="l" defTabSz="91396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897" algn="l" defTabSz="91396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880" algn="l" defTabSz="91396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862" algn="l" defTabSz="91396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85" name="18 Rectángulo">
            <a:extLst>
              <a:ext uri="{FF2B5EF4-FFF2-40B4-BE49-F238E27FC236}">
                <a16:creationId xmlns:a16="http://schemas.microsoft.com/office/drawing/2014/main" id="{452574BF-D8F0-4FE2-917D-AE6D5EA6B84D}"/>
              </a:ext>
            </a:extLst>
          </p:cNvPr>
          <p:cNvSpPr>
            <a:spLocks noChangeAspect="1"/>
          </p:cNvSpPr>
          <p:nvPr/>
        </p:nvSpPr>
        <p:spPr>
          <a:xfrm>
            <a:off x="4243585" y="5580157"/>
            <a:ext cx="5421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50%</a:t>
            </a:r>
            <a:endParaRPr lang="es-ES" sz="16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19 Rectángulo">
            <a:extLst>
              <a:ext uri="{FF2B5EF4-FFF2-40B4-BE49-F238E27FC236}">
                <a16:creationId xmlns:a16="http://schemas.microsoft.com/office/drawing/2014/main" id="{54A382BC-5CDD-4224-82FD-B11B45163538}"/>
              </a:ext>
            </a:extLst>
          </p:cNvPr>
          <p:cNvSpPr>
            <a:spLocks noChangeAspect="1"/>
          </p:cNvSpPr>
          <p:nvPr/>
        </p:nvSpPr>
        <p:spPr>
          <a:xfrm>
            <a:off x="5032086" y="5563426"/>
            <a:ext cx="5421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6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50%</a:t>
            </a:r>
            <a:endParaRPr lang="es-ES" sz="16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293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6946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ETELATER" val="DeleteLat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ETELATER" val="DeleteLat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ETELATER" val="DeleteLater"/>
</p:tagLst>
</file>

<file path=ppt/theme/theme1.xml><?xml version="1.0" encoding="utf-8"?>
<a:theme xmlns:a="http://schemas.openxmlformats.org/drawingml/2006/main" name="Slide Desarrollo Pulso Ciudadano">
  <a:themeElements>
    <a:clrScheme name="Personalizado 1">
      <a:dk1>
        <a:srgbClr val="5E5E5E"/>
      </a:dk1>
      <a:lt1>
        <a:sysClr val="window" lastClr="FFFFFF"/>
      </a:lt1>
      <a:dk2>
        <a:srgbClr val="5E5E5E"/>
      </a:dk2>
      <a:lt2>
        <a:srgbClr val="DDDDDD"/>
      </a:lt2>
      <a:accent1>
        <a:srgbClr val="29ABE2"/>
      </a:accent1>
      <a:accent2>
        <a:srgbClr val="0BAD95"/>
      </a:accent2>
      <a:accent3>
        <a:srgbClr val="D47600"/>
      </a:accent3>
      <a:accent4>
        <a:srgbClr val="838383"/>
      </a:accent4>
      <a:accent5>
        <a:srgbClr val="FFD53F"/>
      </a:accent5>
      <a:accent6>
        <a:srgbClr val="C60C7B"/>
      </a:accent6>
      <a:hlink>
        <a:srgbClr val="29ABE2"/>
      </a:hlink>
      <a:folHlink>
        <a:srgbClr val="B2B2B2"/>
      </a:folHlink>
    </a:clrScheme>
    <a:fontScheme name="Pulso Ciudadano Fonts 2019">
      <a:majorFont>
        <a:latin typeface="Avenir LT Std 65 Medium"/>
        <a:ea typeface=""/>
        <a:cs typeface=""/>
      </a:majorFont>
      <a:minorFont>
        <a:latin typeface="Avenir LT Std 3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Pulso ">
    <a:dk1>
      <a:srgbClr val="4F4F4F"/>
    </a:dk1>
    <a:lt1>
      <a:srgbClr val="FFFFFF"/>
    </a:lt1>
    <a:dk2>
      <a:srgbClr val="5E5E5E"/>
    </a:dk2>
    <a:lt2>
      <a:srgbClr val="DDDDDD"/>
    </a:lt2>
    <a:accent1>
      <a:srgbClr val="29ABE2"/>
    </a:accent1>
    <a:accent2>
      <a:srgbClr val="00CCB8"/>
    </a:accent2>
    <a:accent3>
      <a:srgbClr val="F9861E"/>
    </a:accent3>
    <a:accent4>
      <a:srgbClr val="FFD53F"/>
    </a:accent4>
    <a:accent5>
      <a:srgbClr val="CC3399"/>
    </a:accent5>
    <a:accent6>
      <a:srgbClr val="FA2434"/>
    </a:accent6>
    <a:hlink>
      <a:srgbClr val="2980E2"/>
    </a:hlink>
    <a:folHlink>
      <a:srgbClr val="B2B2B2"/>
    </a:folHlink>
  </a:clrScheme>
  <a:fontScheme name="Pulso Ciudadano Fonts 2019">
    <a:majorFont>
      <a:latin typeface="Avenir LT Std 65 Medium"/>
      <a:ea typeface=""/>
      <a:cs typeface=""/>
    </a:majorFont>
    <a:minorFont>
      <a:latin typeface="Avenir LT Std 35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Pulso ">
    <a:dk1>
      <a:srgbClr val="4F4F4F"/>
    </a:dk1>
    <a:lt1>
      <a:srgbClr val="FFFFFF"/>
    </a:lt1>
    <a:dk2>
      <a:srgbClr val="5E5E5E"/>
    </a:dk2>
    <a:lt2>
      <a:srgbClr val="DDDDDD"/>
    </a:lt2>
    <a:accent1>
      <a:srgbClr val="29ABE2"/>
    </a:accent1>
    <a:accent2>
      <a:srgbClr val="00CCB8"/>
    </a:accent2>
    <a:accent3>
      <a:srgbClr val="F9861E"/>
    </a:accent3>
    <a:accent4>
      <a:srgbClr val="FFD53F"/>
    </a:accent4>
    <a:accent5>
      <a:srgbClr val="CC3399"/>
    </a:accent5>
    <a:accent6>
      <a:srgbClr val="FA2434"/>
    </a:accent6>
    <a:hlink>
      <a:srgbClr val="2980E2"/>
    </a:hlink>
    <a:folHlink>
      <a:srgbClr val="B2B2B2"/>
    </a:folHlink>
  </a:clrScheme>
  <a:fontScheme name="Pulso Ciudadano Fonts 2019">
    <a:majorFont>
      <a:latin typeface="Avenir LT Std 65 Medium"/>
      <a:ea typeface=""/>
      <a:cs typeface=""/>
    </a:majorFont>
    <a:minorFont>
      <a:latin typeface="Avenir LT Std 35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Pulso ">
    <a:dk1>
      <a:srgbClr val="4F4F4F"/>
    </a:dk1>
    <a:lt1>
      <a:srgbClr val="FFFFFF"/>
    </a:lt1>
    <a:dk2>
      <a:srgbClr val="5E5E5E"/>
    </a:dk2>
    <a:lt2>
      <a:srgbClr val="DDDDDD"/>
    </a:lt2>
    <a:accent1>
      <a:srgbClr val="29ABE2"/>
    </a:accent1>
    <a:accent2>
      <a:srgbClr val="00CCB8"/>
    </a:accent2>
    <a:accent3>
      <a:srgbClr val="F9861E"/>
    </a:accent3>
    <a:accent4>
      <a:srgbClr val="FFD53F"/>
    </a:accent4>
    <a:accent5>
      <a:srgbClr val="CC3399"/>
    </a:accent5>
    <a:accent6>
      <a:srgbClr val="FA2434"/>
    </a:accent6>
    <a:hlink>
      <a:srgbClr val="2980E2"/>
    </a:hlink>
    <a:folHlink>
      <a:srgbClr val="B2B2B2"/>
    </a:folHlink>
  </a:clrScheme>
  <a:fontScheme name="Pulso Ciudadano Fonts 2019">
    <a:majorFont>
      <a:latin typeface="Avenir LT Std 65 Medium"/>
      <a:ea typeface=""/>
      <a:cs typeface=""/>
    </a:majorFont>
    <a:minorFont>
      <a:latin typeface="Avenir LT Std 35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Pulso ">
    <a:dk1>
      <a:srgbClr val="4F4F4F"/>
    </a:dk1>
    <a:lt1>
      <a:srgbClr val="FFFFFF"/>
    </a:lt1>
    <a:dk2>
      <a:srgbClr val="5E5E5E"/>
    </a:dk2>
    <a:lt2>
      <a:srgbClr val="DDDDDD"/>
    </a:lt2>
    <a:accent1>
      <a:srgbClr val="29ABE2"/>
    </a:accent1>
    <a:accent2>
      <a:srgbClr val="00CCB8"/>
    </a:accent2>
    <a:accent3>
      <a:srgbClr val="F9861E"/>
    </a:accent3>
    <a:accent4>
      <a:srgbClr val="FFD53F"/>
    </a:accent4>
    <a:accent5>
      <a:srgbClr val="CC3399"/>
    </a:accent5>
    <a:accent6>
      <a:srgbClr val="FA2434"/>
    </a:accent6>
    <a:hlink>
      <a:srgbClr val="2980E2"/>
    </a:hlink>
    <a:folHlink>
      <a:srgbClr val="B2B2B2"/>
    </a:folHlink>
  </a:clrScheme>
  <a:fontScheme name="Pulso Ciudadano Fonts 2019">
    <a:majorFont>
      <a:latin typeface="Avenir LT Std 65 Medium"/>
      <a:ea typeface=""/>
      <a:cs typeface=""/>
    </a:majorFont>
    <a:minorFont>
      <a:latin typeface="Avenir LT Std 35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Pulso ">
    <a:dk1>
      <a:srgbClr val="4F4F4F"/>
    </a:dk1>
    <a:lt1>
      <a:srgbClr val="FFFFFF"/>
    </a:lt1>
    <a:dk2>
      <a:srgbClr val="5E5E5E"/>
    </a:dk2>
    <a:lt2>
      <a:srgbClr val="DDDDDD"/>
    </a:lt2>
    <a:accent1>
      <a:srgbClr val="29ABE2"/>
    </a:accent1>
    <a:accent2>
      <a:srgbClr val="00CCB8"/>
    </a:accent2>
    <a:accent3>
      <a:srgbClr val="F9861E"/>
    </a:accent3>
    <a:accent4>
      <a:srgbClr val="FFD53F"/>
    </a:accent4>
    <a:accent5>
      <a:srgbClr val="CC3399"/>
    </a:accent5>
    <a:accent6>
      <a:srgbClr val="FA2434"/>
    </a:accent6>
    <a:hlink>
      <a:srgbClr val="2980E2"/>
    </a:hlink>
    <a:folHlink>
      <a:srgbClr val="B2B2B2"/>
    </a:folHlink>
  </a:clrScheme>
  <a:fontScheme name="Pulso Ciudadano Fonts 2019">
    <a:majorFont>
      <a:latin typeface="Avenir LT Std 65 Medium"/>
      <a:ea typeface=""/>
      <a:cs typeface=""/>
    </a:majorFont>
    <a:minorFont>
      <a:latin typeface="Avenir LT Std 35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Pulso ">
    <a:dk1>
      <a:srgbClr val="4F4F4F"/>
    </a:dk1>
    <a:lt1>
      <a:srgbClr val="FFFFFF"/>
    </a:lt1>
    <a:dk2>
      <a:srgbClr val="5E5E5E"/>
    </a:dk2>
    <a:lt2>
      <a:srgbClr val="DDDDDD"/>
    </a:lt2>
    <a:accent1>
      <a:srgbClr val="29ABE2"/>
    </a:accent1>
    <a:accent2>
      <a:srgbClr val="00CCB8"/>
    </a:accent2>
    <a:accent3>
      <a:srgbClr val="F9861E"/>
    </a:accent3>
    <a:accent4>
      <a:srgbClr val="FFD53F"/>
    </a:accent4>
    <a:accent5>
      <a:srgbClr val="CC3399"/>
    </a:accent5>
    <a:accent6>
      <a:srgbClr val="FA2434"/>
    </a:accent6>
    <a:hlink>
      <a:srgbClr val="2980E2"/>
    </a:hlink>
    <a:folHlink>
      <a:srgbClr val="B2B2B2"/>
    </a:folHlink>
  </a:clrScheme>
  <a:fontScheme name="Pulso Ciudadano Fonts 2019">
    <a:majorFont>
      <a:latin typeface="Avenir LT Std 65 Medium"/>
      <a:ea typeface=""/>
      <a:cs typeface=""/>
    </a:majorFont>
    <a:minorFont>
      <a:latin typeface="Avenir LT Std 35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Pulso ">
    <a:dk1>
      <a:srgbClr val="4F4F4F"/>
    </a:dk1>
    <a:lt1>
      <a:srgbClr val="FFFFFF"/>
    </a:lt1>
    <a:dk2>
      <a:srgbClr val="5E5E5E"/>
    </a:dk2>
    <a:lt2>
      <a:srgbClr val="DDDDDD"/>
    </a:lt2>
    <a:accent1>
      <a:srgbClr val="29ABE2"/>
    </a:accent1>
    <a:accent2>
      <a:srgbClr val="00CCB8"/>
    </a:accent2>
    <a:accent3>
      <a:srgbClr val="F9861E"/>
    </a:accent3>
    <a:accent4>
      <a:srgbClr val="FFD53F"/>
    </a:accent4>
    <a:accent5>
      <a:srgbClr val="CC3399"/>
    </a:accent5>
    <a:accent6>
      <a:srgbClr val="FA2434"/>
    </a:accent6>
    <a:hlink>
      <a:srgbClr val="2980E2"/>
    </a:hlink>
    <a:folHlink>
      <a:srgbClr val="B2B2B2"/>
    </a:folHlink>
  </a:clrScheme>
  <a:fontScheme name="Pulso Ciudadano Fonts 2019">
    <a:majorFont>
      <a:latin typeface="Avenir LT Std 65 Medium"/>
      <a:ea typeface=""/>
      <a:cs typeface=""/>
    </a:majorFont>
    <a:minorFont>
      <a:latin typeface="Avenir LT Std 35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Pulso ">
    <a:dk1>
      <a:srgbClr val="4F4F4F"/>
    </a:dk1>
    <a:lt1>
      <a:srgbClr val="FFFFFF"/>
    </a:lt1>
    <a:dk2>
      <a:srgbClr val="5E5E5E"/>
    </a:dk2>
    <a:lt2>
      <a:srgbClr val="DDDDDD"/>
    </a:lt2>
    <a:accent1>
      <a:srgbClr val="29ABE2"/>
    </a:accent1>
    <a:accent2>
      <a:srgbClr val="00CCB8"/>
    </a:accent2>
    <a:accent3>
      <a:srgbClr val="F9861E"/>
    </a:accent3>
    <a:accent4>
      <a:srgbClr val="FFD53F"/>
    </a:accent4>
    <a:accent5>
      <a:srgbClr val="CC3399"/>
    </a:accent5>
    <a:accent6>
      <a:srgbClr val="FA2434"/>
    </a:accent6>
    <a:hlink>
      <a:srgbClr val="2980E2"/>
    </a:hlink>
    <a:folHlink>
      <a:srgbClr val="B2B2B2"/>
    </a:folHlink>
  </a:clrScheme>
  <a:fontScheme name="Pulso Ciudadano Fonts 2019">
    <a:majorFont>
      <a:latin typeface="Avenir LT Std 65 Medium"/>
      <a:ea typeface=""/>
      <a:cs typeface=""/>
    </a:majorFont>
    <a:minorFont>
      <a:latin typeface="Avenir LT Std 35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Pulso ">
    <a:dk1>
      <a:srgbClr val="4F4F4F"/>
    </a:dk1>
    <a:lt1>
      <a:srgbClr val="FFFFFF"/>
    </a:lt1>
    <a:dk2>
      <a:srgbClr val="5E5E5E"/>
    </a:dk2>
    <a:lt2>
      <a:srgbClr val="DDDDDD"/>
    </a:lt2>
    <a:accent1>
      <a:srgbClr val="29ABE2"/>
    </a:accent1>
    <a:accent2>
      <a:srgbClr val="00CCB8"/>
    </a:accent2>
    <a:accent3>
      <a:srgbClr val="F9861E"/>
    </a:accent3>
    <a:accent4>
      <a:srgbClr val="FFD53F"/>
    </a:accent4>
    <a:accent5>
      <a:srgbClr val="CC3399"/>
    </a:accent5>
    <a:accent6>
      <a:srgbClr val="FA2434"/>
    </a:accent6>
    <a:hlink>
      <a:srgbClr val="2980E2"/>
    </a:hlink>
    <a:folHlink>
      <a:srgbClr val="B2B2B2"/>
    </a:folHlink>
  </a:clrScheme>
  <a:fontScheme name="Pulso Ciudadano Fonts 2019">
    <a:majorFont>
      <a:latin typeface="Avenir LT Std 65 Medium"/>
      <a:ea typeface=""/>
      <a:cs typeface=""/>
    </a:majorFont>
    <a:minorFont>
      <a:latin typeface="Avenir LT Std 35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ulso ">
    <a:dk1>
      <a:srgbClr val="4F4F4F"/>
    </a:dk1>
    <a:lt1>
      <a:srgbClr val="FFFFFF"/>
    </a:lt1>
    <a:dk2>
      <a:srgbClr val="5E5E5E"/>
    </a:dk2>
    <a:lt2>
      <a:srgbClr val="DDDDDD"/>
    </a:lt2>
    <a:accent1>
      <a:srgbClr val="29ABE2"/>
    </a:accent1>
    <a:accent2>
      <a:srgbClr val="00CCB8"/>
    </a:accent2>
    <a:accent3>
      <a:srgbClr val="F9861E"/>
    </a:accent3>
    <a:accent4>
      <a:srgbClr val="FFD53F"/>
    </a:accent4>
    <a:accent5>
      <a:srgbClr val="CC3399"/>
    </a:accent5>
    <a:accent6>
      <a:srgbClr val="FA2434"/>
    </a:accent6>
    <a:hlink>
      <a:srgbClr val="2980E2"/>
    </a:hlink>
    <a:folHlink>
      <a:srgbClr val="B2B2B2"/>
    </a:folHlink>
  </a:clrScheme>
  <a:fontScheme name="Pulso Ciudadano Fonts 2019">
    <a:majorFont>
      <a:latin typeface="Avenir LT Std 65 Medium"/>
      <a:ea typeface=""/>
      <a:cs typeface=""/>
    </a:majorFont>
    <a:minorFont>
      <a:latin typeface="Avenir LT Std 35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60734</TotalTime>
  <Words>3483</Words>
  <Application>Microsoft Office PowerPoint</Application>
  <PresentationFormat>Panorámica</PresentationFormat>
  <Paragraphs>1140</Paragraphs>
  <Slides>56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56</vt:i4>
      </vt:variant>
    </vt:vector>
  </HeadingPairs>
  <TitlesOfParts>
    <vt:vector size="64" baseType="lpstr">
      <vt:lpstr>Arial</vt:lpstr>
      <vt:lpstr>Avenir LT Std 35 Light</vt:lpstr>
      <vt:lpstr>Avenir LT Std 65 Medium</vt:lpstr>
      <vt:lpstr>Calibri</vt:lpstr>
      <vt:lpstr>Calibri Light</vt:lpstr>
      <vt:lpstr>Courier New</vt:lpstr>
      <vt:lpstr>Wingdings</vt:lpstr>
      <vt:lpstr>Slide Desarrollo Pulso Ciudadano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Perfil de ponderación</vt:lpstr>
      <vt:lpstr>Presentación de PowerPoint</vt:lpstr>
      <vt:lpstr>Situación actual del país:  Percepción del avance del Perú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Situación económica país:  Comparación con año anterior</vt:lpstr>
      <vt:lpstr>Evolutivo económica país: Comparación con año anterior</vt:lpstr>
      <vt:lpstr>Situación económica país:  Proyección a futuro </vt:lpstr>
      <vt:lpstr>Evolutivo económica país: Comparación con año anterior</vt:lpstr>
      <vt:lpstr>Situación económica personal:  Evaluación actual</vt:lpstr>
      <vt:lpstr>Situación económica personal:  Evaluación actual</vt:lpstr>
      <vt:lpstr>Situación económica personal:  Comparación con año anterior</vt:lpstr>
      <vt:lpstr>Evolutivo económica personal: Comparación con año anterior</vt:lpstr>
      <vt:lpstr>Situación económica personal:  Proyección a futuro </vt:lpstr>
      <vt:lpstr>Evolutivo situación económica personal: Proyección a futuro</vt:lpstr>
      <vt:lpstr>Percepción de felicidad  </vt:lpstr>
      <vt:lpstr>Evolutivo percepción de felicidad</vt:lpstr>
      <vt:lpstr>Presentación de PowerPoint</vt:lpstr>
      <vt:lpstr>Situación Laboral Actual</vt:lpstr>
      <vt:lpstr>Presentación de PowerPoint</vt:lpstr>
      <vt:lpstr>Evolutivo: Relación con ingresos y gastos del hogar en el mes</vt:lpstr>
      <vt:lpstr>Presentación de PowerPoint</vt:lpstr>
      <vt:lpstr>Presentación de PowerPoint</vt:lpstr>
      <vt:lpstr>Evolutivo aprobación de Pedro Castillo</vt:lpstr>
      <vt:lpstr>Presentación de PowerPoint</vt:lpstr>
      <vt:lpstr>Presentación de PowerPoint</vt:lpstr>
      <vt:lpstr>Evolutivo aprobación Congresistas</vt:lpstr>
      <vt:lpstr>Presentación de PowerPoint</vt:lpstr>
      <vt:lpstr>Percepción de principales problemas del país Respuesta Guiada </vt:lpstr>
      <vt:lpstr>Percepción de principales problemas del país - Apertura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Retiro de fondos</vt:lpstr>
      <vt:lpstr>Retiro de fondos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Modalidad de clases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Paula Silva</dc:creator>
  <cp:lastModifiedBy>Victoria León</cp:lastModifiedBy>
  <cp:revision>2043</cp:revision>
  <dcterms:created xsi:type="dcterms:W3CDTF">2019-01-28T17:36:15Z</dcterms:created>
  <dcterms:modified xsi:type="dcterms:W3CDTF">2022-06-15T13:21:38Z</dcterms:modified>
</cp:coreProperties>
</file>